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handoutMasterIdLst>
    <p:handoutMasterId r:id="rId40"/>
  </p:handoutMasterIdLst>
  <p:sldIdLst>
    <p:sldId id="565" r:id="rId2"/>
    <p:sldId id="552" r:id="rId3"/>
    <p:sldId id="775" r:id="rId4"/>
    <p:sldId id="805" r:id="rId5"/>
    <p:sldId id="811" r:id="rId6"/>
    <p:sldId id="809" r:id="rId7"/>
    <p:sldId id="808" r:id="rId8"/>
    <p:sldId id="806" r:id="rId9"/>
    <p:sldId id="813" r:id="rId10"/>
    <p:sldId id="812" r:id="rId11"/>
    <p:sldId id="810" r:id="rId12"/>
    <p:sldId id="815" r:id="rId13"/>
    <p:sldId id="814" r:id="rId14"/>
    <p:sldId id="553" r:id="rId15"/>
    <p:sldId id="783" r:id="rId16"/>
    <p:sldId id="733" r:id="rId17"/>
    <p:sldId id="718" r:id="rId18"/>
    <p:sldId id="816" r:id="rId19"/>
    <p:sldId id="817" r:id="rId20"/>
    <p:sldId id="818" r:id="rId21"/>
    <p:sldId id="791" r:id="rId22"/>
    <p:sldId id="792" r:id="rId23"/>
    <p:sldId id="819" r:id="rId24"/>
    <p:sldId id="793" r:id="rId25"/>
    <p:sldId id="795" r:id="rId26"/>
    <p:sldId id="577" r:id="rId27"/>
    <p:sldId id="589" r:id="rId28"/>
    <p:sldId id="822" r:id="rId29"/>
    <p:sldId id="594" r:id="rId30"/>
    <p:sldId id="821" r:id="rId31"/>
    <p:sldId id="598" r:id="rId32"/>
    <p:sldId id="823" r:id="rId33"/>
    <p:sldId id="824" r:id="rId34"/>
    <p:sldId id="825" r:id="rId35"/>
    <p:sldId id="826" r:id="rId36"/>
    <p:sldId id="827" r:id="rId37"/>
    <p:sldId id="734" r:id="rId38"/>
  </p:sldIdLst>
  <p:sldSz cx="9144000" cy="6858000" type="screen4x3"/>
  <p:notesSz cx="6858000" cy="987425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79" autoAdjust="0"/>
    <p:restoredTop sz="99311" autoAdjust="0"/>
  </p:normalViewPr>
  <p:slideViewPr>
    <p:cSldViewPr>
      <p:cViewPr varScale="1">
        <p:scale>
          <a:sx n="89" d="100"/>
          <a:sy n="89" d="100"/>
        </p:scale>
        <p:origin x="27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93713"/>
          </a:xfrm>
          <a:prstGeom prst="rect">
            <a:avLst/>
          </a:prstGeom>
        </p:spPr>
        <p:txBody>
          <a:bodyPr vert="horz" lIns="91440" tIns="45720" rIns="91440" bIns="45720" rtlCol="0"/>
          <a:lstStyle>
            <a:lvl1pPr algn="r">
              <a:defRPr sz="1200"/>
            </a:lvl1pPr>
          </a:lstStyle>
          <a:p>
            <a:fld id="{49AC0DB0-702A-4EF1-8014-E4DD54A55130}" type="datetimeFigureOut">
              <a:rPr kumimoji="1" lang="ja-JP" altLang="en-US" smtClean="0"/>
              <a:pPr/>
              <a:t>2023/10/6</a:t>
            </a:fld>
            <a:endParaRPr kumimoji="1" lang="ja-JP" altLang="en-US"/>
          </a:p>
        </p:txBody>
      </p:sp>
      <p:sp>
        <p:nvSpPr>
          <p:cNvPr id="4" name="フッター プレースホルダ 3"/>
          <p:cNvSpPr>
            <a:spLocks noGrp="1"/>
          </p:cNvSpPr>
          <p:nvPr>
            <p:ph type="ftr" sz="quarter" idx="2"/>
          </p:nvPr>
        </p:nvSpPr>
        <p:spPr>
          <a:xfrm>
            <a:off x="0" y="9378950"/>
            <a:ext cx="2971800" cy="49371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9378950"/>
            <a:ext cx="2971800" cy="493713"/>
          </a:xfrm>
          <a:prstGeom prst="rect">
            <a:avLst/>
          </a:prstGeom>
        </p:spPr>
        <p:txBody>
          <a:bodyPr vert="horz" lIns="91440" tIns="45720" rIns="91440" bIns="45720" rtlCol="0" anchor="b"/>
          <a:lstStyle>
            <a:lvl1pPr algn="r">
              <a:defRPr sz="1200"/>
            </a:lvl1pPr>
          </a:lstStyle>
          <a:p>
            <a:fld id="{B2FE41BA-3275-4080-B45E-ACD23E2461C2}" type="slidenum">
              <a:rPr kumimoji="1" lang="ja-JP" altLang="en-US" smtClean="0"/>
              <a:pPr/>
              <a:t>‹#›</a:t>
            </a:fld>
            <a:endParaRPr kumimoji="1" lang="ja-JP" altLang="en-US"/>
          </a:p>
        </p:txBody>
      </p:sp>
    </p:spTree>
    <p:extLst>
      <p:ext uri="{BB962C8B-B14F-4D97-AF65-F5344CB8AC3E}">
        <p14:creationId xmlns:p14="http://schemas.microsoft.com/office/powerpoint/2010/main" val="31788509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95300"/>
          </a:xfrm>
          <a:prstGeom prst="rect">
            <a:avLst/>
          </a:prstGeom>
        </p:spPr>
        <p:txBody>
          <a:bodyPr vert="horz" lIns="91440" tIns="45720" rIns="91440" bIns="45720" rtlCol="0"/>
          <a:lstStyle>
            <a:lvl1pPr algn="r">
              <a:defRPr sz="1200"/>
            </a:lvl1pPr>
          </a:lstStyle>
          <a:p>
            <a:fld id="{FCB6EA95-F71F-4561-80E0-C36EACA62EC3}" type="datetimeFigureOut">
              <a:rPr kumimoji="1" lang="ja-JP" altLang="en-US" smtClean="0"/>
              <a:t>2023/10/6</a:t>
            </a:fld>
            <a:endParaRPr kumimoji="1" lang="ja-JP" altLang="en-US"/>
          </a:p>
        </p:txBody>
      </p:sp>
      <p:sp>
        <p:nvSpPr>
          <p:cNvPr id="4" name="スライド イメージ プレースホルダー 3"/>
          <p:cNvSpPr>
            <a:spLocks noGrp="1" noRot="1" noChangeAspect="1"/>
          </p:cNvSpPr>
          <p:nvPr>
            <p:ph type="sldImg" idx="2"/>
          </p:nvPr>
        </p:nvSpPr>
        <p:spPr>
          <a:xfrm>
            <a:off x="1208088" y="1235075"/>
            <a:ext cx="4441825" cy="33321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751388"/>
            <a:ext cx="5486400" cy="3889375"/>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8950"/>
            <a:ext cx="2971800"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9378950"/>
            <a:ext cx="2971800" cy="495300"/>
          </a:xfrm>
          <a:prstGeom prst="rect">
            <a:avLst/>
          </a:prstGeom>
        </p:spPr>
        <p:txBody>
          <a:bodyPr vert="horz" lIns="91440" tIns="45720" rIns="91440" bIns="45720" rtlCol="0" anchor="b"/>
          <a:lstStyle>
            <a:lvl1pPr algn="r">
              <a:defRPr sz="1200"/>
            </a:lvl1pPr>
          </a:lstStyle>
          <a:p>
            <a:fld id="{79A446A8-0953-4B6E-97DE-342429349600}" type="slidenum">
              <a:rPr kumimoji="1" lang="ja-JP" altLang="en-US" smtClean="0"/>
              <a:t>‹#›</a:t>
            </a:fld>
            <a:endParaRPr kumimoji="1" lang="ja-JP" altLang="en-US"/>
          </a:p>
        </p:txBody>
      </p:sp>
    </p:spTree>
    <p:extLst>
      <p:ext uri="{BB962C8B-B14F-4D97-AF65-F5344CB8AC3E}">
        <p14:creationId xmlns:p14="http://schemas.microsoft.com/office/powerpoint/2010/main" val="9776851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727C59-2781-4EC3-9F5B-BCFF74194935}" type="slidenum">
              <a:rPr kumimoji="1" lang="ja-JP" altLang="en-US" smtClean="0"/>
              <a:pPr/>
              <a:t>15</a:t>
            </a:fld>
            <a:endParaRPr kumimoji="1" lang="ja-JP" altLang="en-US"/>
          </a:p>
        </p:txBody>
      </p:sp>
    </p:spTree>
    <p:extLst>
      <p:ext uri="{BB962C8B-B14F-4D97-AF65-F5344CB8AC3E}">
        <p14:creationId xmlns:p14="http://schemas.microsoft.com/office/powerpoint/2010/main" val="2839058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F727C59-2781-4EC3-9F5B-BCFF74194935}" type="slidenum">
              <a:rPr kumimoji="1" lang="ja-JP" altLang="en-US" smtClean="0"/>
              <a:pPr/>
              <a:t>16</a:t>
            </a:fld>
            <a:endParaRPr kumimoji="1" lang="ja-JP" altLang="en-US"/>
          </a:p>
        </p:txBody>
      </p:sp>
    </p:spTree>
    <p:extLst>
      <p:ext uri="{BB962C8B-B14F-4D97-AF65-F5344CB8AC3E}">
        <p14:creationId xmlns:p14="http://schemas.microsoft.com/office/powerpoint/2010/main" val="4013246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95143F-40EE-4C1B-B604-22285C0781FA}" type="slidenum">
              <a:rPr kumimoji="1" lang="ja-JP" altLang="en-US" smtClean="0"/>
              <a:t>29</a:t>
            </a:fld>
            <a:endParaRPr kumimoji="1" lang="ja-JP" altLang="en-US"/>
          </a:p>
        </p:txBody>
      </p:sp>
    </p:spTree>
    <p:extLst>
      <p:ext uri="{BB962C8B-B14F-4D97-AF65-F5344CB8AC3E}">
        <p14:creationId xmlns:p14="http://schemas.microsoft.com/office/powerpoint/2010/main" val="1499157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295143F-40EE-4C1B-B604-22285C0781FA}" type="slidenum">
              <a:rPr kumimoji="1" lang="ja-JP" altLang="en-US" smtClean="0"/>
              <a:t>34</a:t>
            </a:fld>
            <a:endParaRPr kumimoji="1" lang="ja-JP" altLang="en-US"/>
          </a:p>
        </p:txBody>
      </p:sp>
    </p:spTree>
    <p:extLst>
      <p:ext uri="{BB962C8B-B14F-4D97-AF65-F5344CB8AC3E}">
        <p14:creationId xmlns:p14="http://schemas.microsoft.com/office/powerpoint/2010/main" val="158463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9382B3-5230-4714-80D5-3186F55B8F45}" type="slidenum">
              <a:rPr lang="en-US" altLang="ja-JP"/>
              <a:pPr/>
              <a:t>37</a:t>
            </a:fld>
            <a:endParaRPr lang="en-US" altLang="ja-JP"/>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ja-JP" altLang="ja-JP" dirty="0"/>
          </a:p>
        </p:txBody>
      </p:sp>
      <p:sp>
        <p:nvSpPr>
          <p:cNvPr id="2" name="日付プレースホルダー 1"/>
          <p:cNvSpPr>
            <a:spLocks noGrp="1"/>
          </p:cNvSpPr>
          <p:nvPr>
            <p:ph type="dt" idx="10"/>
          </p:nvPr>
        </p:nvSpPr>
        <p:spPr/>
        <p:txBody>
          <a:bodyPr/>
          <a:lstStyle/>
          <a:p>
            <a:fld id="{F665E479-CB5C-4EF4-AA2C-603ECE3FE978}" type="datetime1">
              <a:rPr lang="ja-JP" altLang="en-US" smtClean="0"/>
              <a:pPr/>
              <a:t>2023/10/6</a:t>
            </a:fld>
            <a:endParaRPr lang="en-US" altLang="ja-JP"/>
          </a:p>
        </p:txBody>
      </p:sp>
      <p:sp>
        <p:nvSpPr>
          <p:cNvPr id="3" name="フッター プレースホルダー 2"/>
          <p:cNvSpPr>
            <a:spLocks noGrp="1"/>
          </p:cNvSpPr>
          <p:nvPr>
            <p:ph type="ftr" sz="quarter" idx="11"/>
          </p:nvPr>
        </p:nvSpPr>
        <p:spPr/>
        <p:txBody>
          <a:bodyPr/>
          <a:lstStyle/>
          <a:p>
            <a:r>
              <a:rPr lang="zh-TW" altLang="en-US"/>
              <a:t>福田漢方薬局</a:t>
            </a:r>
            <a:endParaRPr lang="en-US" altLang="ja-JP"/>
          </a:p>
        </p:txBody>
      </p:sp>
    </p:spTree>
    <p:extLst>
      <p:ext uri="{BB962C8B-B14F-4D97-AF65-F5344CB8AC3E}">
        <p14:creationId xmlns:p14="http://schemas.microsoft.com/office/powerpoint/2010/main" val="2966400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A99ABE12-70AD-4C3B-A414-E17C08F0B2CF}" type="datetimeFigureOut">
              <a:rPr kumimoji="1" lang="ja-JP" altLang="en-US" smtClean="0"/>
              <a:pPr/>
              <a:t>2023/10/6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0D6848F-AAF6-4397-8A31-63BCF69F314E}"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9ABE12-70AD-4C3B-A414-E17C08F0B2CF}" type="datetimeFigureOut">
              <a:rPr kumimoji="1" lang="ja-JP" altLang="en-US" smtClean="0"/>
              <a:pPr/>
              <a:t>2023/10/6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D6848F-AAF6-4397-8A31-63BCF69F314E}"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3568" y="1340768"/>
            <a:ext cx="7560840" cy="1296144"/>
          </a:xfrm>
        </p:spPr>
        <p:txBody>
          <a:bodyPr>
            <a:normAutofit/>
          </a:bodyPr>
          <a:lstStyle/>
          <a:p>
            <a:r>
              <a:rPr lang="ja-JP" altLang="en-US" dirty="0">
                <a:solidFill>
                  <a:srgbClr val="7030A0"/>
                </a:solidFill>
              </a:rPr>
              <a:t>めまいの中医治療</a:t>
            </a:r>
            <a:endParaRPr lang="ja-JP" altLang="ja-JP" dirty="0">
              <a:solidFill>
                <a:srgbClr val="7030A0"/>
              </a:solidFill>
            </a:endParaRPr>
          </a:p>
        </p:txBody>
      </p:sp>
      <p:sp>
        <p:nvSpPr>
          <p:cNvPr id="4" name="サブタイトル 2"/>
          <p:cNvSpPr txBox="1">
            <a:spLocks/>
          </p:cNvSpPr>
          <p:nvPr/>
        </p:nvSpPr>
        <p:spPr>
          <a:xfrm>
            <a:off x="4139952" y="3821428"/>
            <a:ext cx="4017254" cy="2088232"/>
          </a:xfrm>
          <a:prstGeom prst="rect">
            <a:avLst/>
          </a:prstGeom>
        </p:spPr>
        <p:txBody>
          <a:bodyPr vert="horz" lIns="91440" tIns="45720" rIns="91440" bIns="45720" rtlCol="0">
            <a:noAutofit/>
          </a:bodyPr>
          <a:lstStyle/>
          <a:p>
            <a:pPr lvl="0">
              <a:spcBef>
                <a:spcPct val="20000"/>
              </a:spcBef>
              <a:defRPr/>
            </a:pPr>
            <a:r>
              <a:rPr lang="ja-JP" altLang="en-US" sz="2400" dirty="0"/>
              <a:t>薬剤師・国際中医師</a:t>
            </a:r>
            <a:endParaRPr lang="en-US" altLang="ja-JP" sz="2400" dirty="0"/>
          </a:p>
          <a:p>
            <a:pPr>
              <a:spcBef>
                <a:spcPct val="20000"/>
              </a:spcBef>
              <a:defRPr/>
            </a:pPr>
            <a:r>
              <a:rPr lang="ja-JP" altLang="en-US" sz="2400" dirty="0"/>
              <a:t>横浜薬科大学客員教授</a:t>
            </a:r>
            <a:endParaRPr lang="en-US" altLang="ja-JP" sz="2400" dirty="0"/>
          </a:p>
          <a:p>
            <a:pPr lvl="0">
              <a:spcBef>
                <a:spcPct val="20000"/>
              </a:spcBef>
              <a:defRPr/>
            </a:pPr>
            <a:endParaRPr lang="en-US" altLang="ja-JP" sz="1400" dirty="0"/>
          </a:p>
          <a:p>
            <a:pPr lvl="0">
              <a:spcBef>
                <a:spcPct val="20000"/>
              </a:spcBef>
              <a:defRPr/>
            </a:pPr>
            <a:r>
              <a:rPr lang="ja-JP" altLang="en-US" sz="2400" dirty="0"/>
              <a:t>　　　　　　　　　　　小島　晃</a:t>
            </a:r>
            <a:endParaRPr kumimoji="1" lang="ja-JP" altLang="en-US" sz="2400" b="1" i="0" u="none" strike="noStrike" kern="1200" cap="none" spc="0" normalizeH="0" baseline="0" noProof="0" dirty="0">
              <a:ln>
                <a:noFill/>
              </a:ln>
              <a:effectLst/>
              <a:uLnTx/>
              <a:uFillTx/>
              <a:latin typeface="+mn-lt"/>
              <a:ea typeface="+mn-ea"/>
              <a:cs typeface="+mn-cs"/>
            </a:endParaRPr>
          </a:p>
        </p:txBody>
      </p:sp>
      <p:pic>
        <p:nvPicPr>
          <p:cNvPr id="5" name="Picture 2" descr="C:\デスクトップ上\小島薬局\元気パンダ.jpg"/>
          <p:cNvPicPr>
            <a:picLocks noGrp="1" noChangeAspect="1" noChangeArrowheads="1"/>
          </p:cNvPicPr>
          <p:nvPr>
            <p:ph idx="1"/>
          </p:nvPr>
        </p:nvPicPr>
        <p:blipFill>
          <a:blip r:embed="rId2" cstate="print"/>
          <a:srcRect/>
          <a:stretch>
            <a:fillRect/>
          </a:stretch>
        </p:blipFill>
        <p:spPr bwMode="auto">
          <a:xfrm>
            <a:off x="1259632" y="3821428"/>
            <a:ext cx="1749959" cy="1947823"/>
          </a:xfrm>
          <a:prstGeom prst="rect">
            <a:avLst/>
          </a:prstGeom>
          <a:noFill/>
        </p:spPr>
      </p:pic>
    </p:spTree>
    <p:extLst>
      <p:ext uri="{BB962C8B-B14F-4D97-AF65-F5344CB8AC3E}">
        <p14:creationId xmlns:p14="http://schemas.microsoft.com/office/powerpoint/2010/main" val="3124379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めまいの診断</a:t>
            </a:r>
          </a:p>
        </p:txBody>
      </p:sp>
      <p:pic>
        <p:nvPicPr>
          <p:cNvPr id="3074" name="Picture 2" descr="よくあるめまい ｜くにちか内科クリニック">
            <a:extLst>
              <a:ext uri="{FF2B5EF4-FFF2-40B4-BE49-F238E27FC236}">
                <a16:creationId xmlns:a16="http://schemas.microsoft.com/office/drawing/2014/main" id="{7E87F5E8-B9B8-444B-DA28-7AE0CE0085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8320924" cy="4680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4410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3" y="188640"/>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めまいの診断</a:t>
            </a:r>
          </a:p>
        </p:txBody>
      </p:sp>
      <p:graphicFrame>
        <p:nvGraphicFramePr>
          <p:cNvPr id="3" name="表 2">
            <a:extLst>
              <a:ext uri="{FF2B5EF4-FFF2-40B4-BE49-F238E27FC236}">
                <a16:creationId xmlns:a16="http://schemas.microsoft.com/office/drawing/2014/main" id="{2577BA1B-4A27-2EEF-B049-237CCE958768}"/>
              </a:ext>
            </a:extLst>
          </p:cNvPr>
          <p:cNvGraphicFramePr>
            <a:graphicFrameLocks noGrp="1"/>
          </p:cNvGraphicFramePr>
          <p:nvPr>
            <p:extLst>
              <p:ext uri="{D42A27DB-BD31-4B8C-83A1-F6EECF244321}">
                <p14:modId xmlns:p14="http://schemas.microsoft.com/office/powerpoint/2010/main" val="2877001461"/>
              </p:ext>
            </p:extLst>
          </p:nvPr>
        </p:nvGraphicFramePr>
        <p:xfrm>
          <a:off x="251520" y="1052736"/>
          <a:ext cx="8640960" cy="5486730"/>
        </p:xfrm>
        <a:graphic>
          <a:graphicData uri="http://schemas.openxmlformats.org/drawingml/2006/table">
            <a:tbl>
              <a:tblPr/>
              <a:tblGrid>
                <a:gridCol w="2808312">
                  <a:extLst>
                    <a:ext uri="{9D8B030D-6E8A-4147-A177-3AD203B41FA5}">
                      <a16:colId xmlns:a16="http://schemas.microsoft.com/office/drawing/2014/main" val="2922355766"/>
                    </a:ext>
                  </a:extLst>
                </a:gridCol>
                <a:gridCol w="3240360">
                  <a:extLst>
                    <a:ext uri="{9D8B030D-6E8A-4147-A177-3AD203B41FA5}">
                      <a16:colId xmlns:a16="http://schemas.microsoft.com/office/drawing/2014/main" val="4214327158"/>
                    </a:ext>
                  </a:extLst>
                </a:gridCol>
                <a:gridCol w="2592288">
                  <a:extLst>
                    <a:ext uri="{9D8B030D-6E8A-4147-A177-3AD203B41FA5}">
                      <a16:colId xmlns:a16="http://schemas.microsoft.com/office/drawing/2014/main" val="2079341325"/>
                    </a:ext>
                  </a:extLst>
                </a:gridCol>
              </a:tblGrid>
              <a:tr h="374238">
                <a:tc>
                  <a:txBody>
                    <a:bodyPr/>
                    <a:lstStyle/>
                    <a:p>
                      <a:pPr algn="ctr" fontAlgn="t"/>
                      <a:r>
                        <a:rPr lang="ja-JP" altLang="en-US" sz="2000" b="0" i="0" u="none" dirty="0">
                          <a:solidFill>
                            <a:schemeClr val="tx1"/>
                          </a:solidFill>
                          <a:effectLst/>
                          <a:latin typeface="+mn-ea"/>
                          <a:ea typeface="+mn-ea"/>
                        </a:rPr>
                        <a:t>症状とその特徴</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EEFF"/>
                    </a:solidFill>
                  </a:tcPr>
                </a:tc>
                <a:tc>
                  <a:txBody>
                    <a:bodyPr/>
                    <a:lstStyle/>
                    <a:p>
                      <a:pPr algn="ctr" fontAlgn="t"/>
                      <a:r>
                        <a:rPr lang="ja-JP" altLang="en-US" sz="2000" b="0" i="0" u="none" dirty="0">
                          <a:solidFill>
                            <a:schemeClr val="tx1"/>
                          </a:solidFill>
                          <a:effectLst/>
                          <a:latin typeface="+mn-ea"/>
                          <a:ea typeface="+mn-ea"/>
                        </a:rPr>
                        <a:t>説明</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EEFF"/>
                    </a:solidFill>
                  </a:tcPr>
                </a:tc>
                <a:tc>
                  <a:txBody>
                    <a:bodyPr/>
                    <a:lstStyle/>
                    <a:p>
                      <a:pPr algn="ctr" fontAlgn="t"/>
                      <a:r>
                        <a:rPr lang="ja-JP" altLang="en-US" sz="2000" b="0" i="0" u="none" dirty="0">
                          <a:solidFill>
                            <a:schemeClr val="tx1"/>
                          </a:solidFill>
                          <a:effectLst/>
                          <a:latin typeface="+mn-ea"/>
                          <a:ea typeface="+mn-ea"/>
                        </a:rPr>
                        <a:t>疑われる主な病気</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DDEEFF"/>
                    </a:solidFill>
                  </a:tcPr>
                </a:tc>
                <a:extLst>
                  <a:ext uri="{0D108BD9-81ED-4DB2-BD59-A6C34878D82A}">
                    <a16:rowId xmlns:a16="http://schemas.microsoft.com/office/drawing/2014/main" val="1118616906"/>
                  </a:ext>
                </a:extLst>
              </a:tr>
              <a:tr h="936028">
                <a:tc>
                  <a:txBody>
                    <a:bodyPr/>
                    <a:lstStyle/>
                    <a:p>
                      <a:pPr fontAlgn="t"/>
                      <a:r>
                        <a:rPr lang="ja-JP" altLang="en-US" sz="1800" i="0" u="none" dirty="0">
                          <a:solidFill>
                            <a:schemeClr val="tx1"/>
                          </a:solidFill>
                          <a:effectLst/>
                          <a:latin typeface="+mn-ea"/>
                          <a:ea typeface="+mn-ea"/>
                        </a:rPr>
                        <a:t>・回転性めまい</a:t>
                      </a:r>
                      <a:r>
                        <a:rPr lang="en-US" altLang="ja-JP" sz="1800" i="0" u="none" dirty="0">
                          <a:solidFill>
                            <a:schemeClr val="tx1"/>
                          </a:solidFill>
                          <a:effectLst/>
                          <a:latin typeface="+mn-ea"/>
                          <a:ea typeface="+mn-ea"/>
                        </a:rPr>
                        <a:t>(</a:t>
                      </a:r>
                      <a:r>
                        <a:rPr lang="ja-JP" altLang="en-US" sz="1800" i="0" u="none" dirty="0">
                          <a:solidFill>
                            <a:schemeClr val="tx1"/>
                          </a:solidFill>
                          <a:effectLst/>
                          <a:latin typeface="+mn-ea"/>
                          <a:ea typeface="+mn-ea"/>
                        </a:rPr>
                        <a:t>数分以内</a:t>
                      </a:r>
                      <a:r>
                        <a:rPr lang="en-US" altLang="ja-JP" sz="1800" i="0" u="none" dirty="0">
                          <a:solidFill>
                            <a:schemeClr val="tx1"/>
                          </a:solidFill>
                          <a:effectLst/>
                          <a:latin typeface="+mn-ea"/>
                          <a:ea typeface="+mn-ea"/>
                        </a:rPr>
                        <a:t>)</a:t>
                      </a:r>
                    </a:p>
                    <a:p>
                      <a:pPr fontAlgn="t"/>
                      <a:r>
                        <a:rPr lang="ja-JP" altLang="en-US" sz="1800" i="0" u="none" dirty="0">
                          <a:solidFill>
                            <a:schemeClr val="tx1"/>
                          </a:solidFill>
                          <a:effectLst/>
                          <a:latin typeface="+mn-ea"/>
                          <a:ea typeface="+mn-ea"/>
                        </a:rPr>
                        <a:t>・耳鳴りや難聴はない</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dirty="0">
                          <a:solidFill>
                            <a:schemeClr val="tx1"/>
                          </a:solidFill>
                          <a:effectLst/>
                          <a:latin typeface="+mn-ea"/>
                          <a:ea typeface="+mn-ea"/>
                        </a:rPr>
                        <a:t>頭の向きを感知する耳石がはがれて三半規管に入り込んでしまうことが原因</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strike="noStrike" dirty="0">
                          <a:solidFill>
                            <a:srgbClr val="FF0000"/>
                          </a:solidFill>
                          <a:effectLst/>
                          <a:latin typeface="+mn-ea"/>
                          <a:ea typeface="+mn-ea"/>
                        </a:rPr>
                        <a:t>良性発作性頭位めまい症</a:t>
                      </a:r>
                      <a:endParaRPr lang="ja-JP" altLang="en-US" sz="1800" i="0" u="none" dirty="0">
                        <a:solidFill>
                          <a:srgbClr val="FF0000"/>
                        </a:solidFill>
                        <a:effectLst/>
                        <a:latin typeface="+mn-ea"/>
                        <a:ea typeface="+mn-ea"/>
                      </a:endParaRP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631749008"/>
                  </a:ext>
                </a:extLst>
              </a:tr>
              <a:tr h="1224136">
                <a:tc>
                  <a:txBody>
                    <a:bodyPr/>
                    <a:lstStyle/>
                    <a:p>
                      <a:pPr fontAlgn="t"/>
                      <a:r>
                        <a:rPr lang="ja-JP" altLang="en-US" sz="1800" i="0" u="none" dirty="0">
                          <a:solidFill>
                            <a:schemeClr val="tx1"/>
                          </a:solidFill>
                          <a:effectLst/>
                          <a:latin typeface="+mn-ea"/>
                          <a:ea typeface="+mn-ea"/>
                        </a:rPr>
                        <a:t>・回転性めまい</a:t>
                      </a:r>
                      <a:r>
                        <a:rPr lang="en-US" altLang="ja-JP" sz="1800" i="0" u="none" dirty="0">
                          <a:solidFill>
                            <a:schemeClr val="tx1"/>
                          </a:solidFill>
                          <a:effectLst/>
                          <a:latin typeface="+mn-ea"/>
                          <a:ea typeface="+mn-ea"/>
                        </a:rPr>
                        <a:t>(</a:t>
                      </a:r>
                      <a:r>
                        <a:rPr lang="ja-JP" altLang="en-US" sz="1800" i="0" u="none" dirty="0">
                          <a:solidFill>
                            <a:schemeClr val="tx1"/>
                          </a:solidFill>
                          <a:effectLst/>
                          <a:latin typeface="+mn-ea"/>
                          <a:ea typeface="+mn-ea"/>
                        </a:rPr>
                        <a:t>数日持続</a:t>
                      </a:r>
                      <a:r>
                        <a:rPr lang="en-US" altLang="ja-JP" sz="1800" i="0" u="none" dirty="0">
                          <a:solidFill>
                            <a:schemeClr val="tx1"/>
                          </a:solidFill>
                          <a:effectLst/>
                          <a:latin typeface="+mn-ea"/>
                          <a:ea typeface="+mn-ea"/>
                        </a:rPr>
                        <a:t>)</a:t>
                      </a:r>
                    </a:p>
                    <a:p>
                      <a:pPr fontAlgn="t"/>
                      <a:r>
                        <a:rPr lang="ja-JP" altLang="en-US" sz="1800" i="0" u="none" dirty="0">
                          <a:solidFill>
                            <a:schemeClr val="tx1"/>
                          </a:solidFill>
                          <a:effectLst/>
                          <a:latin typeface="+mn-ea"/>
                          <a:ea typeface="+mn-ea"/>
                        </a:rPr>
                        <a:t>・吐き気、嘔吐</a:t>
                      </a:r>
                    </a:p>
                    <a:p>
                      <a:pPr fontAlgn="t"/>
                      <a:r>
                        <a:rPr lang="ja-JP" altLang="en-US" sz="1800" i="0" u="none" dirty="0">
                          <a:solidFill>
                            <a:schemeClr val="tx1"/>
                          </a:solidFill>
                          <a:effectLst/>
                          <a:latin typeface="+mn-ea"/>
                          <a:ea typeface="+mn-ea"/>
                        </a:rPr>
                        <a:t>・ふらつき感</a:t>
                      </a:r>
                    </a:p>
                    <a:p>
                      <a:pPr fontAlgn="t"/>
                      <a:r>
                        <a:rPr lang="ja-JP" altLang="en-US" sz="1800" i="0" u="none" dirty="0">
                          <a:solidFill>
                            <a:schemeClr val="tx1"/>
                          </a:solidFill>
                          <a:effectLst/>
                          <a:latin typeface="+mn-ea"/>
                          <a:ea typeface="+mn-ea"/>
                        </a:rPr>
                        <a:t>・耳鳴りや難聴はない</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dirty="0">
                          <a:solidFill>
                            <a:schemeClr val="tx1"/>
                          </a:solidFill>
                          <a:effectLst/>
                          <a:latin typeface="+mn-ea"/>
                          <a:ea typeface="+mn-ea"/>
                        </a:rPr>
                        <a:t>めまいが突然起こる。一部の患者では先行して風邪を引いている場合もある</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strike="noStrike" dirty="0">
                          <a:solidFill>
                            <a:srgbClr val="FF0000"/>
                          </a:solidFill>
                          <a:effectLst/>
                          <a:latin typeface="+mn-ea"/>
                          <a:ea typeface="+mn-ea"/>
                        </a:rPr>
                        <a:t>前庭神経炎</a:t>
                      </a:r>
                      <a:endParaRPr lang="ja-JP" altLang="en-US" sz="1800" i="0" u="none" dirty="0">
                        <a:solidFill>
                          <a:srgbClr val="FF0000"/>
                        </a:solidFill>
                        <a:effectLst/>
                        <a:latin typeface="+mn-ea"/>
                        <a:ea typeface="+mn-ea"/>
                      </a:endParaRP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120742619"/>
                  </a:ext>
                </a:extLst>
              </a:tr>
              <a:tr h="772728">
                <a:tc>
                  <a:txBody>
                    <a:bodyPr/>
                    <a:lstStyle/>
                    <a:p>
                      <a:pPr fontAlgn="t"/>
                      <a:r>
                        <a:rPr lang="ja-JP" altLang="en-US" sz="1800" i="0" u="none" dirty="0">
                          <a:solidFill>
                            <a:schemeClr val="tx1"/>
                          </a:solidFill>
                          <a:effectLst/>
                          <a:latin typeface="+mn-ea"/>
                          <a:ea typeface="+mn-ea"/>
                        </a:rPr>
                        <a:t>・回転性めまい</a:t>
                      </a:r>
                      <a:r>
                        <a:rPr lang="en-US" altLang="ja-JP" sz="1800" i="0" u="none" dirty="0">
                          <a:solidFill>
                            <a:schemeClr val="tx1"/>
                          </a:solidFill>
                          <a:effectLst/>
                          <a:latin typeface="+mn-ea"/>
                          <a:ea typeface="+mn-ea"/>
                        </a:rPr>
                        <a:t>(1</a:t>
                      </a:r>
                      <a:r>
                        <a:rPr lang="ja-JP" altLang="en-US" sz="1800" i="0" u="none" dirty="0">
                          <a:solidFill>
                            <a:schemeClr val="tx1"/>
                          </a:solidFill>
                          <a:effectLst/>
                          <a:latin typeface="+mn-ea"/>
                          <a:ea typeface="+mn-ea"/>
                        </a:rPr>
                        <a:t>日以内</a:t>
                      </a:r>
                      <a:r>
                        <a:rPr lang="en-US" altLang="ja-JP" sz="1800" i="0" u="none" dirty="0">
                          <a:solidFill>
                            <a:schemeClr val="tx1"/>
                          </a:solidFill>
                          <a:effectLst/>
                          <a:latin typeface="+mn-ea"/>
                          <a:ea typeface="+mn-ea"/>
                        </a:rPr>
                        <a:t>)</a:t>
                      </a:r>
                    </a:p>
                    <a:p>
                      <a:pPr fontAlgn="t"/>
                      <a:r>
                        <a:rPr lang="ja-JP" altLang="en-US" sz="1800" i="0" u="none" dirty="0">
                          <a:solidFill>
                            <a:schemeClr val="tx1"/>
                          </a:solidFill>
                          <a:effectLst/>
                          <a:latin typeface="+mn-ea"/>
                          <a:ea typeface="+mn-ea"/>
                        </a:rPr>
                        <a:t>・耳鳴り、難聴、耳の閉塞感</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dirty="0">
                          <a:solidFill>
                            <a:schemeClr val="tx1"/>
                          </a:solidFill>
                          <a:effectLst/>
                          <a:latin typeface="+mn-ea"/>
                          <a:ea typeface="+mn-ea"/>
                        </a:rPr>
                        <a:t>何度も再発する。内耳のリンパ液が増え過ぎることが原因</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strike="noStrike" dirty="0">
                          <a:solidFill>
                            <a:srgbClr val="FF0000"/>
                          </a:solidFill>
                          <a:effectLst/>
                          <a:latin typeface="+mn-ea"/>
                          <a:ea typeface="+mn-ea"/>
                        </a:rPr>
                        <a:t>メニエール病</a:t>
                      </a:r>
                      <a:endParaRPr lang="ja-JP" altLang="en-US" sz="1800" i="0" u="none" dirty="0">
                        <a:solidFill>
                          <a:srgbClr val="FF0000"/>
                        </a:solidFill>
                        <a:effectLst/>
                        <a:latin typeface="+mn-ea"/>
                        <a:ea typeface="+mn-ea"/>
                      </a:endParaRP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1371071359"/>
                  </a:ext>
                </a:extLst>
              </a:tr>
              <a:tr h="883456">
                <a:tc>
                  <a:txBody>
                    <a:bodyPr/>
                    <a:lstStyle/>
                    <a:p>
                      <a:pPr fontAlgn="t"/>
                      <a:r>
                        <a:rPr lang="ja-JP" altLang="en-US" sz="1800" i="0" u="none">
                          <a:solidFill>
                            <a:schemeClr val="tx1"/>
                          </a:solidFill>
                          <a:effectLst/>
                          <a:latin typeface="+mn-ea"/>
                          <a:ea typeface="+mn-ea"/>
                        </a:rPr>
                        <a:t>・突然のめまい</a:t>
                      </a:r>
                      <a:r>
                        <a:rPr lang="en-US" altLang="ja-JP" sz="1800" i="0" u="none">
                          <a:solidFill>
                            <a:schemeClr val="tx1"/>
                          </a:solidFill>
                          <a:effectLst/>
                          <a:latin typeface="+mn-ea"/>
                          <a:ea typeface="+mn-ea"/>
                        </a:rPr>
                        <a:t>(</a:t>
                      </a:r>
                      <a:r>
                        <a:rPr lang="ja-JP" altLang="en-US" sz="1800" i="0" u="none">
                          <a:solidFill>
                            <a:schemeClr val="tx1"/>
                          </a:solidFill>
                          <a:effectLst/>
                          <a:latin typeface="+mn-ea"/>
                          <a:ea typeface="+mn-ea"/>
                        </a:rPr>
                        <a:t>数日持続</a:t>
                      </a:r>
                      <a:r>
                        <a:rPr lang="en-US" altLang="ja-JP" sz="1800" i="0" u="none">
                          <a:solidFill>
                            <a:schemeClr val="tx1"/>
                          </a:solidFill>
                          <a:effectLst/>
                          <a:latin typeface="+mn-ea"/>
                          <a:ea typeface="+mn-ea"/>
                        </a:rPr>
                        <a:t>)</a:t>
                      </a:r>
                    </a:p>
                    <a:p>
                      <a:pPr fontAlgn="t"/>
                      <a:r>
                        <a:rPr lang="ja-JP" altLang="en-US" sz="1800" i="0" u="none">
                          <a:solidFill>
                            <a:schemeClr val="tx1"/>
                          </a:solidFill>
                          <a:effectLst/>
                          <a:latin typeface="+mn-ea"/>
                          <a:ea typeface="+mn-ea"/>
                        </a:rPr>
                        <a:t>・難聴</a:t>
                      </a:r>
                      <a:r>
                        <a:rPr lang="en-US" altLang="ja-JP" sz="1800" i="0" u="none">
                          <a:solidFill>
                            <a:schemeClr val="tx1"/>
                          </a:solidFill>
                          <a:effectLst/>
                          <a:latin typeface="+mn-ea"/>
                          <a:ea typeface="+mn-ea"/>
                        </a:rPr>
                        <a:t>(</a:t>
                      </a:r>
                      <a:r>
                        <a:rPr lang="ja-JP" altLang="en-US" sz="1800" i="0" u="none">
                          <a:solidFill>
                            <a:schemeClr val="tx1"/>
                          </a:solidFill>
                          <a:effectLst/>
                          <a:latin typeface="+mn-ea"/>
                          <a:ea typeface="+mn-ea"/>
                        </a:rPr>
                        <a:t>片側が多い</a:t>
                      </a:r>
                      <a:r>
                        <a:rPr lang="en-US" altLang="ja-JP" sz="1800" i="0" u="none">
                          <a:solidFill>
                            <a:schemeClr val="tx1"/>
                          </a:solidFill>
                          <a:effectLst/>
                          <a:latin typeface="+mn-ea"/>
                          <a:ea typeface="+mn-ea"/>
                        </a:rPr>
                        <a:t>)</a:t>
                      </a:r>
                    </a:p>
                    <a:p>
                      <a:pPr fontAlgn="t"/>
                      <a:r>
                        <a:rPr lang="ja-JP" altLang="en-US" sz="1800" i="0" u="none">
                          <a:solidFill>
                            <a:schemeClr val="tx1"/>
                          </a:solidFill>
                          <a:effectLst/>
                          <a:latin typeface="+mn-ea"/>
                          <a:ea typeface="+mn-ea"/>
                        </a:rPr>
                        <a:t>・耳鳴り、耳の閉塞感</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dirty="0">
                          <a:solidFill>
                            <a:schemeClr val="tx1"/>
                          </a:solidFill>
                          <a:effectLst/>
                          <a:latin typeface="+mn-ea"/>
                          <a:ea typeface="+mn-ea"/>
                        </a:rPr>
                        <a:t>早期治療が大事。治療が遅れると聴力が戻らないことがある</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strike="noStrike" dirty="0">
                          <a:solidFill>
                            <a:srgbClr val="FF0000"/>
                          </a:solidFill>
                          <a:effectLst/>
                          <a:latin typeface="+mn-ea"/>
                          <a:ea typeface="+mn-ea"/>
                        </a:rPr>
                        <a:t>突発性難聴</a:t>
                      </a:r>
                      <a:endParaRPr lang="ja-JP" altLang="en-US" sz="1800" i="0" u="none" dirty="0">
                        <a:solidFill>
                          <a:srgbClr val="FF0000"/>
                        </a:solidFill>
                        <a:effectLst/>
                        <a:latin typeface="+mn-ea"/>
                        <a:ea typeface="+mn-ea"/>
                      </a:endParaRP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3553370872"/>
                  </a:ext>
                </a:extLst>
              </a:tr>
              <a:tr h="1290276">
                <a:tc>
                  <a:txBody>
                    <a:bodyPr/>
                    <a:lstStyle/>
                    <a:p>
                      <a:pPr fontAlgn="t"/>
                      <a:r>
                        <a:rPr lang="ja-JP" altLang="en-US" sz="1800" i="0" u="none" dirty="0">
                          <a:solidFill>
                            <a:schemeClr val="tx1"/>
                          </a:solidFill>
                          <a:effectLst/>
                          <a:latin typeface="+mn-ea"/>
                          <a:ea typeface="+mn-ea"/>
                        </a:rPr>
                        <a:t>・ふらつき感</a:t>
                      </a:r>
                      <a:r>
                        <a:rPr lang="en-US" altLang="ja-JP" sz="1800" i="0" u="none" dirty="0">
                          <a:solidFill>
                            <a:schemeClr val="tx1"/>
                          </a:solidFill>
                          <a:effectLst/>
                          <a:latin typeface="+mn-ea"/>
                          <a:ea typeface="+mn-ea"/>
                        </a:rPr>
                        <a:t>(</a:t>
                      </a:r>
                      <a:r>
                        <a:rPr lang="ja-JP" altLang="en-US" sz="1800" i="0" u="none" dirty="0">
                          <a:solidFill>
                            <a:schemeClr val="tx1"/>
                          </a:solidFill>
                          <a:effectLst/>
                          <a:latin typeface="+mn-ea"/>
                          <a:ea typeface="+mn-ea"/>
                        </a:rPr>
                        <a:t>歩行障害</a:t>
                      </a:r>
                      <a:r>
                        <a:rPr lang="en-US" altLang="ja-JP" sz="1800" i="0" u="none" dirty="0">
                          <a:solidFill>
                            <a:schemeClr val="tx1"/>
                          </a:solidFill>
                          <a:effectLst/>
                          <a:latin typeface="+mn-ea"/>
                          <a:ea typeface="+mn-ea"/>
                        </a:rPr>
                        <a:t>)</a:t>
                      </a:r>
                    </a:p>
                    <a:p>
                      <a:pPr fontAlgn="t"/>
                      <a:r>
                        <a:rPr lang="ja-JP" altLang="en-US" sz="1800" i="0" u="none" dirty="0">
                          <a:solidFill>
                            <a:schemeClr val="tx1"/>
                          </a:solidFill>
                          <a:effectLst/>
                          <a:latin typeface="+mn-ea"/>
                          <a:ea typeface="+mn-ea"/>
                        </a:rPr>
                        <a:t>・ろれつが回らない</a:t>
                      </a:r>
                    </a:p>
                    <a:p>
                      <a:pPr fontAlgn="t"/>
                      <a:r>
                        <a:rPr lang="ja-JP" altLang="en-US" sz="1800" i="0" u="none" dirty="0">
                          <a:solidFill>
                            <a:schemeClr val="tx1"/>
                          </a:solidFill>
                          <a:effectLst/>
                          <a:latin typeface="+mn-ea"/>
                          <a:ea typeface="+mn-ea"/>
                        </a:rPr>
                        <a:t>・しびれ、脱力感</a:t>
                      </a:r>
                    </a:p>
                    <a:p>
                      <a:pPr fontAlgn="t"/>
                      <a:r>
                        <a:rPr lang="ja-JP" altLang="en-US" sz="1800" i="0" u="none" dirty="0">
                          <a:solidFill>
                            <a:schemeClr val="tx1"/>
                          </a:solidFill>
                          <a:effectLst/>
                          <a:latin typeface="+mn-ea"/>
                          <a:ea typeface="+mn-ea"/>
                        </a:rPr>
                        <a:t>・頭痛、視力障害など</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dirty="0">
                          <a:solidFill>
                            <a:schemeClr val="tx1"/>
                          </a:solidFill>
                          <a:effectLst/>
                          <a:latin typeface="+mn-ea"/>
                          <a:ea typeface="+mn-ea"/>
                        </a:rPr>
                        <a:t>脳の血管が詰まったり、破れたりすることにより、その血管が関連する脳機能が障害される。</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tc>
                  <a:txBody>
                    <a:bodyPr/>
                    <a:lstStyle/>
                    <a:p>
                      <a:pPr fontAlgn="t"/>
                      <a:r>
                        <a:rPr lang="ja-JP" altLang="en-US" sz="1800" i="0" u="none" strike="noStrike" dirty="0">
                          <a:solidFill>
                            <a:srgbClr val="FF0000"/>
                          </a:solidFill>
                          <a:effectLst/>
                          <a:latin typeface="+mn-ea"/>
                          <a:ea typeface="+mn-ea"/>
                        </a:rPr>
                        <a:t>脳卒中</a:t>
                      </a:r>
                      <a:r>
                        <a:rPr lang="en-US" altLang="ja-JP" sz="1800" i="0" u="none" dirty="0">
                          <a:solidFill>
                            <a:srgbClr val="FF0000"/>
                          </a:solidFill>
                          <a:effectLst/>
                          <a:latin typeface="+mn-ea"/>
                          <a:ea typeface="+mn-ea"/>
                        </a:rPr>
                        <a:t>(</a:t>
                      </a:r>
                      <a:r>
                        <a:rPr lang="ja-JP" altLang="en-US" sz="1800" i="0" u="none" strike="noStrike" dirty="0">
                          <a:solidFill>
                            <a:srgbClr val="FF0000"/>
                          </a:solidFill>
                          <a:effectLst/>
                          <a:latin typeface="+mn-ea"/>
                          <a:ea typeface="+mn-ea"/>
                        </a:rPr>
                        <a:t>脳梗塞</a:t>
                      </a:r>
                      <a:r>
                        <a:rPr lang="ja-JP" altLang="en-US" sz="1800" i="0" u="none" dirty="0">
                          <a:solidFill>
                            <a:srgbClr val="FF0000"/>
                          </a:solidFill>
                          <a:effectLst/>
                          <a:latin typeface="+mn-ea"/>
                          <a:ea typeface="+mn-ea"/>
                        </a:rPr>
                        <a:t>、</a:t>
                      </a:r>
                      <a:r>
                        <a:rPr lang="ja-JP" altLang="en-US" sz="1800" i="0" u="none" strike="noStrike" dirty="0">
                          <a:solidFill>
                            <a:srgbClr val="FF0000"/>
                          </a:solidFill>
                          <a:effectLst/>
                          <a:latin typeface="+mn-ea"/>
                          <a:ea typeface="+mn-ea"/>
                        </a:rPr>
                        <a:t>脳出血</a:t>
                      </a:r>
                      <a:r>
                        <a:rPr lang="ja-JP" altLang="en-US" sz="1800" i="0" u="none" dirty="0">
                          <a:solidFill>
                            <a:srgbClr val="FF0000"/>
                          </a:solidFill>
                          <a:effectLst/>
                          <a:latin typeface="+mn-ea"/>
                          <a:ea typeface="+mn-ea"/>
                        </a:rPr>
                        <a:t>、</a:t>
                      </a:r>
                      <a:r>
                        <a:rPr lang="ja-JP" altLang="en-US" sz="1800" i="0" u="none" strike="noStrike" dirty="0">
                          <a:solidFill>
                            <a:srgbClr val="FF0000"/>
                          </a:solidFill>
                          <a:effectLst/>
                          <a:latin typeface="+mn-ea"/>
                          <a:ea typeface="+mn-ea"/>
                        </a:rPr>
                        <a:t>くも膜下出血</a:t>
                      </a:r>
                      <a:r>
                        <a:rPr lang="en-US" altLang="ja-JP" sz="1800" i="0" u="none" dirty="0">
                          <a:solidFill>
                            <a:srgbClr val="FF0000"/>
                          </a:solidFill>
                          <a:effectLst/>
                          <a:latin typeface="+mn-ea"/>
                          <a:ea typeface="+mn-ea"/>
                        </a:rPr>
                        <a:t>)</a:t>
                      </a:r>
                    </a:p>
                  </a:txBody>
                  <a:tcPr marL="33182" marR="33182" marT="33182" marB="33182">
                    <a:lnL w="9525" cap="flat" cmpd="sng" algn="ctr">
                      <a:solidFill>
                        <a:srgbClr val="DDDDDD"/>
                      </a:solidFill>
                      <a:prstDash val="solid"/>
                      <a:round/>
                      <a:headEnd type="none" w="med" len="med"/>
                      <a:tailEnd type="none" w="med" len="med"/>
                    </a:lnL>
                    <a:lnR w="9525" cap="flat" cmpd="sng" algn="ctr">
                      <a:solidFill>
                        <a:srgbClr val="DDDDDD"/>
                      </a:solidFill>
                      <a:prstDash val="solid"/>
                      <a:round/>
                      <a:headEnd type="none" w="med" len="med"/>
                      <a:tailEnd type="none" w="med" len="med"/>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tcPr>
                </a:tc>
                <a:extLst>
                  <a:ext uri="{0D108BD9-81ED-4DB2-BD59-A6C34878D82A}">
                    <a16:rowId xmlns:a16="http://schemas.microsoft.com/office/drawing/2014/main" val="603316783"/>
                  </a:ext>
                </a:extLst>
              </a:tr>
            </a:tbl>
          </a:graphicData>
        </a:graphic>
      </p:graphicFrame>
    </p:spTree>
    <p:extLst>
      <p:ext uri="{BB962C8B-B14F-4D97-AF65-F5344CB8AC3E}">
        <p14:creationId xmlns:p14="http://schemas.microsoft.com/office/powerpoint/2010/main" val="1890437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めまいの治療法</a:t>
            </a:r>
          </a:p>
        </p:txBody>
      </p:sp>
      <p:pic>
        <p:nvPicPr>
          <p:cNvPr id="10242" name="Picture 2">
            <a:extLst>
              <a:ext uri="{FF2B5EF4-FFF2-40B4-BE49-F238E27FC236}">
                <a16:creationId xmlns:a16="http://schemas.microsoft.com/office/drawing/2014/main" id="{8C664DF7-60FA-8BAD-6AAF-D23FDB20E6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340768"/>
            <a:ext cx="7646231" cy="53492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12115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めまいの治療薬</a:t>
            </a:r>
          </a:p>
        </p:txBody>
      </p:sp>
      <p:sp>
        <p:nvSpPr>
          <p:cNvPr id="3" name="テキスト ボックス 2">
            <a:extLst>
              <a:ext uri="{FF2B5EF4-FFF2-40B4-BE49-F238E27FC236}">
                <a16:creationId xmlns:a16="http://schemas.microsoft.com/office/drawing/2014/main" id="{84B65711-F913-E894-49CF-C6092E99154B}"/>
              </a:ext>
            </a:extLst>
          </p:cNvPr>
          <p:cNvSpPr txBox="1"/>
          <p:nvPr/>
        </p:nvSpPr>
        <p:spPr>
          <a:xfrm>
            <a:off x="1259632" y="1556792"/>
            <a:ext cx="6984776" cy="4924425"/>
          </a:xfrm>
          <a:prstGeom prst="rect">
            <a:avLst/>
          </a:prstGeom>
          <a:noFill/>
        </p:spPr>
        <p:txBody>
          <a:bodyPr wrap="square">
            <a:spAutoFit/>
          </a:bodyPr>
          <a:lstStyle/>
          <a:p>
            <a:pPr algn="l"/>
            <a:r>
              <a:rPr lang="ja-JP" altLang="en-US" sz="2400" b="0" i="0" dirty="0">
                <a:solidFill>
                  <a:srgbClr val="333333"/>
                </a:solidFill>
                <a:effectLst/>
                <a:latin typeface="+mn-ea"/>
              </a:rPr>
              <a:t>① めまいをおさえる薬</a:t>
            </a:r>
          </a:p>
          <a:p>
            <a:pPr algn="l"/>
            <a:r>
              <a:rPr lang="ja-JP" altLang="en-US" sz="2400" b="0" i="0" dirty="0">
                <a:solidFill>
                  <a:srgbClr val="333333"/>
                </a:solidFill>
                <a:effectLst/>
                <a:latin typeface="+mn-ea"/>
              </a:rPr>
              <a:t>　　</a:t>
            </a:r>
            <a:r>
              <a:rPr lang="ja-JP" altLang="en-US" sz="2400" b="0" i="0" dirty="0">
                <a:solidFill>
                  <a:srgbClr val="FF0000"/>
                </a:solidFill>
                <a:effectLst/>
                <a:latin typeface="+mn-ea"/>
              </a:rPr>
              <a:t>メリスロン、セファドール、アデホス、トラベルミン</a:t>
            </a:r>
            <a:endParaRPr lang="en-US" altLang="ja-JP" sz="2400" dirty="0">
              <a:solidFill>
                <a:srgbClr val="FF0000"/>
              </a:solidFill>
              <a:latin typeface="+mn-ea"/>
            </a:endParaRPr>
          </a:p>
          <a:p>
            <a:pPr algn="l"/>
            <a:endParaRPr lang="ja-JP" altLang="en-US" sz="1000" b="0" i="0" dirty="0">
              <a:solidFill>
                <a:srgbClr val="333333"/>
              </a:solidFill>
              <a:effectLst/>
              <a:latin typeface="+mn-ea"/>
            </a:endParaRPr>
          </a:p>
          <a:p>
            <a:pPr algn="l"/>
            <a:r>
              <a:rPr lang="ja-JP" altLang="en-US" sz="2400" dirty="0">
                <a:solidFill>
                  <a:srgbClr val="333333"/>
                </a:solidFill>
                <a:latin typeface="+mn-ea"/>
              </a:rPr>
              <a:t>② </a:t>
            </a:r>
            <a:r>
              <a:rPr lang="ja-JP" altLang="en-US" sz="2400" b="0" i="0" dirty="0">
                <a:solidFill>
                  <a:srgbClr val="333333"/>
                </a:solidFill>
                <a:effectLst/>
                <a:latin typeface="+mn-ea"/>
              </a:rPr>
              <a:t>吐き気や嘔吐をおさえる薬</a:t>
            </a:r>
          </a:p>
          <a:p>
            <a:pPr algn="l"/>
            <a:r>
              <a:rPr lang="ja-JP" altLang="en-US" sz="2400" b="0" i="0" dirty="0">
                <a:solidFill>
                  <a:srgbClr val="333333"/>
                </a:solidFill>
                <a:effectLst/>
                <a:latin typeface="+mn-ea"/>
              </a:rPr>
              <a:t>　　</a:t>
            </a:r>
            <a:r>
              <a:rPr lang="ja-JP" altLang="en-US" sz="2400" b="0" i="0" dirty="0">
                <a:solidFill>
                  <a:srgbClr val="FF0000"/>
                </a:solidFill>
                <a:effectLst/>
                <a:latin typeface="+mn-ea"/>
              </a:rPr>
              <a:t>プリンペラン、ナウゼリン</a:t>
            </a:r>
            <a:endParaRPr lang="en-US" altLang="ja-JP" sz="2400" dirty="0">
              <a:solidFill>
                <a:srgbClr val="FF0000"/>
              </a:solidFill>
              <a:latin typeface="+mn-ea"/>
            </a:endParaRPr>
          </a:p>
          <a:p>
            <a:pPr algn="l"/>
            <a:endParaRPr lang="ja-JP" altLang="en-US" sz="1000" b="0" i="0" dirty="0">
              <a:solidFill>
                <a:srgbClr val="333333"/>
              </a:solidFill>
              <a:effectLst/>
              <a:latin typeface="+mn-ea"/>
            </a:endParaRPr>
          </a:p>
          <a:p>
            <a:pPr algn="l"/>
            <a:r>
              <a:rPr lang="ja-JP" altLang="en-US" sz="2400" dirty="0">
                <a:solidFill>
                  <a:srgbClr val="333333"/>
                </a:solidFill>
                <a:latin typeface="+mn-ea"/>
              </a:rPr>
              <a:t>③ 抗不安薬</a:t>
            </a:r>
            <a:endParaRPr lang="ja-JP" altLang="en-US" sz="2400" b="0" i="0" dirty="0">
              <a:solidFill>
                <a:srgbClr val="333333"/>
              </a:solidFill>
              <a:effectLst/>
              <a:latin typeface="+mn-ea"/>
            </a:endParaRPr>
          </a:p>
          <a:p>
            <a:pPr algn="l"/>
            <a:r>
              <a:rPr lang="ja-JP" altLang="en-US" sz="2400" b="0" i="0" dirty="0">
                <a:solidFill>
                  <a:srgbClr val="333333"/>
                </a:solidFill>
                <a:effectLst/>
                <a:latin typeface="+mn-ea"/>
              </a:rPr>
              <a:t>　　</a:t>
            </a:r>
            <a:r>
              <a:rPr lang="ja-JP" altLang="en-US" sz="2400" b="0" i="0" dirty="0">
                <a:solidFill>
                  <a:srgbClr val="FF0000"/>
                </a:solidFill>
                <a:effectLst/>
                <a:latin typeface="+mn-ea"/>
              </a:rPr>
              <a:t>セルシン、デパス、メイラックス</a:t>
            </a:r>
            <a:endParaRPr lang="en-US" altLang="ja-JP" sz="2400" dirty="0">
              <a:solidFill>
                <a:srgbClr val="FF0000"/>
              </a:solidFill>
              <a:latin typeface="+mn-ea"/>
            </a:endParaRPr>
          </a:p>
          <a:p>
            <a:pPr algn="l"/>
            <a:endParaRPr lang="en-US" altLang="ja-JP" sz="1000" b="0" i="0" dirty="0">
              <a:solidFill>
                <a:srgbClr val="333333"/>
              </a:solidFill>
              <a:effectLst/>
              <a:latin typeface="+mn-ea"/>
            </a:endParaRPr>
          </a:p>
          <a:p>
            <a:pPr algn="l"/>
            <a:r>
              <a:rPr lang="ja-JP" altLang="en-US" sz="2400" b="0" i="0" dirty="0">
                <a:solidFill>
                  <a:srgbClr val="333333"/>
                </a:solidFill>
                <a:effectLst/>
                <a:latin typeface="+mn-ea"/>
              </a:rPr>
              <a:t>④ 浸透圧利尿薬</a:t>
            </a:r>
          </a:p>
          <a:p>
            <a:pPr algn="l"/>
            <a:r>
              <a:rPr lang="ja-JP" altLang="en-US" sz="2400" b="0" i="0" dirty="0">
                <a:solidFill>
                  <a:srgbClr val="333333"/>
                </a:solidFill>
                <a:effectLst/>
                <a:latin typeface="+mn-ea"/>
              </a:rPr>
              <a:t> 　　</a:t>
            </a:r>
            <a:r>
              <a:rPr lang="ja-JP" altLang="en-US" sz="2400" b="0" i="0" dirty="0">
                <a:solidFill>
                  <a:srgbClr val="FF0000"/>
                </a:solidFill>
                <a:effectLst/>
                <a:latin typeface="+mn-ea"/>
              </a:rPr>
              <a:t>イソバイド</a:t>
            </a:r>
            <a:endParaRPr lang="en-US" altLang="ja-JP" sz="2400" dirty="0">
              <a:solidFill>
                <a:srgbClr val="FF0000"/>
              </a:solidFill>
              <a:latin typeface="+mn-ea"/>
            </a:endParaRPr>
          </a:p>
          <a:p>
            <a:pPr algn="l"/>
            <a:endParaRPr lang="en-US" altLang="ja-JP" sz="1000" dirty="0">
              <a:solidFill>
                <a:srgbClr val="333333"/>
              </a:solidFill>
              <a:latin typeface="+mn-ea"/>
            </a:endParaRPr>
          </a:p>
          <a:p>
            <a:pPr algn="l"/>
            <a:r>
              <a:rPr lang="ja-JP" altLang="en-US" sz="2400" b="0" i="0" dirty="0">
                <a:solidFill>
                  <a:srgbClr val="333333"/>
                </a:solidFill>
                <a:effectLst/>
                <a:latin typeface="+mn-ea"/>
              </a:rPr>
              <a:t>⑤ ステロイド薬</a:t>
            </a:r>
          </a:p>
          <a:p>
            <a:pPr algn="l"/>
            <a:endParaRPr lang="en-US" altLang="ja-JP" sz="1000" b="0" i="0" dirty="0">
              <a:solidFill>
                <a:srgbClr val="333333"/>
              </a:solidFill>
              <a:effectLst/>
              <a:latin typeface="+mn-ea"/>
            </a:endParaRPr>
          </a:p>
          <a:p>
            <a:pPr algn="l"/>
            <a:r>
              <a:rPr lang="ja-JP" altLang="en-US" sz="2400" b="0" i="0" dirty="0">
                <a:solidFill>
                  <a:srgbClr val="333333"/>
                </a:solidFill>
                <a:effectLst/>
                <a:latin typeface="+mn-ea"/>
              </a:rPr>
              <a:t>⑥ 末梢循環改善剤</a:t>
            </a:r>
          </a:p>
          <a:p>
            <a:pPr algn="l"/>
            <a:r>
              <a:rPr lang="ja-JP" altLang="en-US" sz="2400" b="0" i="0" dirty="0">
                <a:solidFill>
                  <a:srgbClr val="333333"/>
                </a:solidFill>
                <a:effectLst/>
                <a:latin typeface="+mn-ea"/>
              </a:rPr>
              <a:t>　　</a:t>
            </a:r>
            <a:r>
              <a:rPr lang="ja-JP" altLang="en-US" sz="2400" b="0" i="0" dirty="0">
                <a:solidFill>
                  <a:srgbClr val="FF0000"/>
                </a:solidFill>
                <a:effectLst/>
                <a:latin typeface="+mn-ea"/>
              </a:rPr>
              <a:t>メチコバール</a:t>
            </a:r>
            <a:endParaRPr lang="en-US" altLang="ja-JP" sz="2400" b="0" i="0" dirty="0">
              <a:solidFill>
                <a:srgbClr val="FF0000"/>
              </a:solidFill>
              <a:effectLst/>
              <a:latin typeface="+mn-ea"/>
            </a:endParaRPr>
          </a:p>
        </p:txBody>
      </p:sp>
    </p:spTree>
    <p:extLst>
      <p:ext uri="{BB962C8B-B14F-4D97-AF65-F5344CB8AC3E}">
        <p14:creationId xmlns:p14="http://schemas.microsoft.com/office/powerpoint/2010/main" val="4277738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43608" y="1052736"/>
            <a:ext cx="7402016" cy="4929411"/>
          </a:xfrm>
        </p:spPr>
        <p:txBody>
          <a:bodyPr/>
          <a:lstStyle/>
          <a:p>
            <a:pPr>
              <a:buNone/>
            </a:pPr>
            <a:r>
              <a:rPr lang="ja-JP" altLang="en-US" dirty="0"/>
              <a:t>　</a:t>
            </a:r>
            <a:endParaRPr lang="en-US" altLang="ja-JP" dirty="0"/>
          </a:p>
          <a:p>
            <a:pPr>
              <a:buNone/>
            </a:pPr>
            <a:r>
              <a:rPr lang="ja-JP" altLang="en-US" sz="4000" dirty="0"/>
              <a:t>　第２部</a:t>
            </a:r>
            <a:endParaRPr lang="en-US" altLang="ja-JP" sz="4000" dirty="0"/>
          </a:p>
          <a:p>
            <a:pPr>
              <a:buNone/>
            </a:pPr>
            <a:endParaRPr lang="en-US" altLang="ja-JP" sz="4000" dirty="0"/>
          </a:p>
          <a:p>
            <a:pPr>
              <a:buNone/>
            </a:pPr>
            <a:r>
              <a:rPr lang="ja-JP" altLang="en-US" sz="4000" dirty="0"/>
              <a:t>　　　　めまいの弁証論治</a:t>
            </a:r>
            <a:endParaRPr lang="en-US" altLang="ja-JP" sz="4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619672" y="692696"/>
            <a:ext cx="583264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めまいの中医病名</a:t>
            </a:r>
          </a:p>
        </p:txBody>
      </p:sp>
      <p:sp>
        <p:nvSpPr>
          <p:cNvPr id="2" name="サブタイトル 2">
            <a:extLst>
              <a:ext uri="{FF2B5EF4-FFF2-40B4-BE49-F238E27FC236}">
                <a16:creationId xmlns:a16="http://schemas.microsoft.com/office/drawing/2014/main" id="{FDD73E85-90A5-7AED-B399-A9641DB7F5DA}"/>
              </a:ext>
            </a:extLst>
          </p:cNvPr>
          <p:cNvSpPr txBox="1">
            <a:spLocks/>
          </p:cNvSpPr>
          <p:nvPr/>
        </p:nvSpPr>
        <p:spPr>
          <a:xfrm>
            <a:off x="1475656" y="2276872"/>
            <a:ext cx="6336704" cy="3096344"/>
          </a:xfrm>
          <a:prstGeom prst="rect">
            <a:avLst/>
          </a:prstGeom>
        </p:spPr>
        <p:txBody>
          <a:bodyPr vert="horz" lIns="91440" tIns="45720" rIns="91440" bIns="45720" rtlCol="0">
            <a:noAutofit/>
          </a:bodyPr>
          <a:lstStyle/>
          <a:p>
            <a:r>
              <a:rPr lang="ja-JP" altLang="en-US" sz="2800" dirty="0">
                <a:latin typeface="+mn-ea"/>
              </a:rPr>
              <a:t>めまい</a:t>
            </a:r>
            <a:r>
              <a:rPr lang="ja-JP" altLang="ja-JP" sz="2800" dirty="0">
                <a:latin typeface="+mn-ea"/>
              </a:rPr>
              <a:t>は、</a:t>
            </a:r>
            <a:r>
              <a:rPr lang="ja-JP" altLang="en-US" sz="2800" dirty="0">
                <a:latin typeface="+mn-ea"/>
              </a:rPr>
              <a:t>中医内科学では肝胆系病証の「</a:t>
            </a:r>
            <a:r>
              <a:rPr lang="ja-JP" altLang="en-US" sz="2800" dirty="0">
                <a:solidFill>
                  <a:srgbClr val="FF0000"/>
                </a:solidFill>
                <a:latin typeface="+mn-ea"/>
              </a:rPr>
              <a:t>眩暈</a:t>
            </a:r>
            <a:r>
              <a:rPr lang="ja-JP" altLang="en-US" sz="2800" dirty="0">
                <a:latin typeface="+mn-ea"/>
              </a:rPr>
              <a:t>」にあたります。</a:t>
            </a:r>
            <a:endParaRPr lang="en-US" altLang="ja-JP" sz="2800" dirty="0">
              <a:latin typeface="+mn-ea"/>
            </a:endParaRPr>
          </a:p>
          <a:p>
            <a:endParaRPr lang="en-US" altLang="ja-JP" sz="2000" dirty="0">
              <a:latin typeface="+mn-ea"/>
            </a:endParaRPr>
          </a:p>
          <a:p>
            <a:r>
              <a:rPr lang="ja-JP" altLang="en-US" sz="2800" dirty="0">
                <a:latin typeface="+mn-ea"/>
              </a:rPr>
              <a:t>「</a:t>
            </a:r>
            <a:r>
              <a:rPr lang="ja-JP" altLang="en-US" sz="2800" dirty="0">
                <a:solidFill>
                  <a:srgbClr val="FF0000"/>
                </a:solidFill>
                <a:latin typeface="+mn-ea"/>
              </a:rPr>
              <a:t>眩</a:t>
            </a:r>
            <a:r>
              <a:rPr lang="ja-JP" altLang="en-US" sz="2800" dirty="0">
                <a:latin typeface="+mn-ea"/>
              </a:rPr>
              <a:t>」とは、目が眩むこと、「</a:t>
            </a:r>
            <a:r>
              <a:rPr lang="ja-JP" altLang="en-US" sz="2800" dirty="0">
                <a:solidFill>
                  <a:srgbClr val="FF0000"/>
                </a:solidFill>
                <a:latin typeface="+mn-ea"/>
              </a:rPr>
              <a:t>暈</a:t>
            </a:r>
            <a:r>
              <a:rPr lang="ja-JP" altLang="en-US" sz="2800" dirty="0">
                <a:latin typeface="+mn-ea"/>
              </a:rPr>
              <a:t>」とは頭が　クラクラすることを示します。両者は同時に現れることが多いため「</a:t>
            </a:r>
            <a:r>
              <a:rPr lang="ja-JP" altLang="en-US" sz="2800" dirty="0">
                <a:solidFill>
                  <a:srgbClr val="FF0000"/>
                </a:solidFill>
                <a:latin typeface="+mn-ea"/>
              </a:rPr>
              <a:t>眩暈</a:t>
            </a:r>
            <a:r>
              <a:rPr lang="ja-JP" altLang="en-US" sz="2800" dirty="0">
                <a:latin typeface="+mn-ea"/>
              </a:rPr>
              <a:t>」と総称します。</a:t>
            </a:r>
            <a:endParaRPr lang="en-US" altLang="ja-JP" sz="2800" dirty="0">
              <a:latin typeface="+mn-ea"/>
            </a:endParaRPr>
          </a:p>
          <a:p>
            <a:endParaRPr lang="en-US" altLang="ja-JP" sz="1200" dirty="0">
              <a:latin typeface="+mn-ea"/>
            </a:endParaRPr>
          </a:p>
        </p:txBody>
      </p:sp>
    </p:spTree>
    <p:extLst>
      <p:ext uri="{BB962C8B-B14F-4D97-AF65-F5344CB8AC3E}">
        <p14:creationId xmlns:p14="http://schemas.microsoft.com/office/powerpoint/2010/main" val="35745092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03648" y="620688"/>
            <a:ext cx="6336704" cy="707886"/>
          </a:xfrm>
          <a:prstGeom prst="rect">
            <a:avLst/>
          </a:prstGeom>
        </p:spPr>
        <p:txBody>
          <a:bodyPr wrap="square">
            <a:spAutoFit/>
          </a:bodyPr>
          <a:lstStyle/>
          <a:p>
            <a:pPr algn="ctr"/>
            <a:r>
              <a:rPr lang="ja-JP" altLang="en-US" sz="4000" dirty="0">
                <a:solidFill>
                  <a:srgbClr val="7030A0"/>
                </a:solidFill>
                <a:latin typeface="ＭＳ ゴシック" pitchFamily="49" charset="-128"/>
                <a:ea typeface="ＭＳ ゴシック" pitchFamily="49" charset="-128"/>
              </a:rPr>
              <a:t>めまいの病機</a:t>
            </a:r>
          </a:p>
        </p:txBody>
      </p:sp>
      <p:sp>
        <p:nvSpPr>
          <p:cNvPr id="5" name="正方形/長方形 4"/>
          <p:cNvSpPr/>
          <p:nvPr/>
        </p:nvSpPr>
        <p:spPr>
          <a:xfrm>
            <a:off x="971600" y="2132856"/>
            <a:ext cx="7200800" cy="3724096"/>
          </a:xfrm>
          <a:prstGeom prst="rect">
            <a:avLst/>
          </a:prstGeom>
        </p:spPr>
        <p:txBody>
          <a:bodyPr wrap="square">
            <a:spAutoFit/>
          </a:bodyPr>
          <a:lstStyle/>
          <a:p>
            <a:r>
              <a:rPr lang="ja-JP" altLang="en-US" sz="2800" dirty="0"/>
              <a:t>めまいは虚証と実証があり、虚実挟雑証も多く見られる。</a:t>
            </a:r>
            <a:endParaRPr lang="en-US" altLang="ja-JP" sz="2800" dirty="0"/>
          </a:p>
          <a:p>
            <a:endParaRPr lang="en-US" altLang="ja-JP" sz="2000" dirty="0"/>
          </a:p>
          <a:p>
            <a:r>
              <a:rPr lang="ja-JP" altLang="en-US" sz="2800" dirty="0"/>
              <a:t>虚証は気血両虚、髄海不足（腎虚）により脳竅を養うことができない、実証は風・火・痰・瘀によって脳竅が塞がれることが病機である。</a:t>
            </a:r>
            <a:endParaRPr lang="en-US" altLang="ja-JP" sz="2800" dirty="0"/>
          </a:p>
          <a:p>
            <a:endParaRPr lang="en-US" altLang="ja-JP" sz="2000" dirty="0"/>
          </a:p>
          <a:p>
            <a:r>
              <a:rPr lang="ja-JP" altLang="en-US" sz="2800" dirty="0"/>
              <a:t>虚証と実証が挟雑して、病態が複雑になることも多く見られます。</a:t>
            </a:r>
            <a:endParaRPr lang="en-US" altLang="ja-JP" sz="2800" dirty="0"/>
          </a:p>
        </p:txBody>
      </p:sp>
    </p:spTree>
    <p:extLst>
      <p:ext uri="{BB962C8B-B14F-4D97-AF65-F5344CB8AC3E}">
        <p14:creationId xmlns:p14="http://schemas.microsoft.com/office/powerpoint/2010/main" val="1647689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646" y="457200"/>
            <a:ext cx="6408712" cy="811560"/>
          </a:xfrm>
        </p:spPr>
        <p:txBody>
          <a:bodyPr>
            <a:normAutofit/>
          </a:bodyPr>
          <a:lstStyle/>
          <a:p>
            <a:r>
              <a:rPr lang="ja-JP" altLang="en-US" dirty="0">
                <a:solidFill>
                  <a:srgbClr val="7030A0"/>
                </a:solidFill>
                <a:latin typeface="+mn-ea"/>
              </a:rPr>
              <a:t>めまいの弁証論治</a:t>
            </a:r>
            <a:endParaRPr lang="ja-JP" altLang="ja-JP" dirty="0">
              <a:solidFill>
                <a:srgbClr val="7030A0"/>
              </a:solidFill>
            </a:endParaRPr>
          </a:p>
        </p:txBody>
      </p:sp>
      <p:sp>
        <p:nvSpPr>
          <p:cNvPr id="4" name="サブタイトル 2"/>
          <p:cNvSpPr txBox="1">
            <a:spLocks/>
          </p:cNvSpPr>
          <p:nvPr/>
        </p:nvSpPr>
        <p:spPr>
          <a:xfrm>
            <a:off x="1043608" y="2060848"/>
            <a:ext cx="7776864" cy="3888432"/>
          </a:xfrm>
          <a:prstGeom prst="rect">
            <a:avLst/>
          </a:prstGeom>
        </p:spPr>
        <p:txBody>
          <a:bodyPr vert="horz" lIns="91440" tIns="45720" rIns="91440" bIns="45720" rtlCol="0">
            <a:noAutofit/>
          </a:bodyPr>
          <a:lstStyle/>
          <a:p>
            <a:r>
              <a:rPr lang="ja-JP" altLang="en-US" sz="2800" dirty="0">
                <a:solidFill>
                  <a:srgbClr val="FF0000"/>
                </a:solidFill>
              </a:rPr>
              <a:t>肝陽上亢</a:t>
            </a:r>
            <a:r>
              <a:rPr lang="ja-JP" altLang="en-US" sz="2800" dirty="0">
                <a:solidFill>
                  <a:srgbClr val="7030A0"/>
                </a:solidFill>
              </a:rPr>
              <a:t> </a:t>
            </a:r>
            <a:endParaRPr lang="en-US" altLang="ja-JP" sz="2800" dirty="0"/>
          </a:p>
          <a:p>
            <a:endParaRPr lang="en-US" altLang="ja-JP" sz="1000" dirty="0">
              <a:solidFill>
                <a:srgbClr val="7030A0"/>
              </a:solidFill>
            </a:endParaRPr>
          </a:p>
          <a:p>
            <a:r>
              <a:rPr lang="ja-JP" altLang="en-US" sz="2800" dirty="0"/>
              <a:t>めまい、イライラ、頭痛、耳鳴、目の充血、顔の</a:t>
            </a:r>
            <a:endParaRPr lang="en-US" altLang="ja-JP" sz="2800" dirty="0"/>
          </a:p>
          <a:p>
            <a:r>
              <a:rPr lang="ja-JP" altLang="en-US" sz="2800" dirty="0"/>
              <a:t>ほてり、など</a:t>
            </a:r>
            <a:endParaRPr lang="en-US" altLang="ja-JP" sz="2800" dirty="0"/>
          </a:p>
          <a:p>
            <a:r>
              <a:rPr lang="ja-JP" altLang="en-US" sz="2800" dirty="0"/>
              <a:t>舌偏紅・舌苔薄黄、脈弦数</a:t>
            </a:r>
            <a:endParaRPr lang="en-US" altLang="ja-JP" sz="2800" dirty="0"/>
          </a:p>
          <a:p>
            <a:endParaRPr lang="en-US" altLang="ja-JP" sz="2000" dirty="0"/>
          </a:p>
          <a:p>
            <a:r>
              <a:rPr lang="ja-JP" altLang="en-US" sz="2800" dirty="0">
                <a:solidFill>
                  <a:srgbClr val="FF0000"/>
                </a:solidFill>
              </a:rPr>
              <a:t>治則</a:t>
            </a:r>
            <a:r>
              <a:rPr lang="ja-JP" altLang="en-US" sz="2800" dirty="0"/>
              <a:t>　</a:t>
            </a:r>
            <a:r>
              <a:rPr lang="ja-JP" altLang="en-US" sz="2800" dirty="0">
                <a:solidFill>
                  <a:srgbClr val="FF0000"/>
                </a:solidFill>
              </a:rPr>
              <a:t>平肝潜陽　</a:t>
            </a:r>
            <a:endParaRPr lang="en-US" altLang="ja-JP" sz="2800" dirty="0">
              <a:solidFill>
                <a:srgbClr val="FF0000"/>
              </a:solidFill>
            </a:endParaRPr>
          </a:p>
          <a:p>
            <a:endParaRPr lang="en-US" altLang="ja-JP" sz="2000" dirty="0"/>
          </a:p>
          <a:p>
            <a:r>
              <a:rPr lang="ja-JP" altLang="en-US" sz="2800" dirty="0">
                <a:solidFill>
                  <a:srgbClr val="FF0000"/>
                </a:solidFill>
              </a:rPr>
              <a:t>処方</a:t>
            </a:r>
            <a:r>
              <a:rPr lang="ja-JP" altLang="en-US" sz="2800" dirty="0"/>
              <a:t>　</a:t>
            </a:r>
            <a:r>
              <a:rPr lang="ja-JP" altLang="en-US" sz="2800" dirty="0">
                <a:solidFill>
                  <a:srgbClr val="FF0000"/>
                </a:solidFill>
              </a:rPr>
              <a:t>天麻鈎藤飲、</a:t>
            </a:r>
            <a:r>
              <a:rPr lang="ja-JP" altLang="en-US" sz="2800" b="0" i="0" dirty="0">
                <a:solidFill>
                  <a:srgbClr val="FF0000"/>
                </a:solidFill>
                <a:effectLst/>
                <a:latin typeface="ヒラギノ角ゴ Pro W3"/>
              </a:rPr>
              <a:t>七物降下湯</a:t>
            </a:r>
            <a:r>
              <a:rPr lang="ja-JP" altLang="en-US" sz="2800" dirty="0">
                <a:solidFill>
                  <a:srgbClr val="FF0000"/>
                </a:solidFill>
              </a:rPr>
              <a:t>合杞菊地黄丸 など</a:t>
            </a:r>
            <a:endParaRPr lang="en-US" altLang="zh-CN" sz="2800" dirty="0">
              <a:latin typeface="ＭＳ Ｐゴシック" panose="020B0600070205080204" pitchFamily="50" charset="-128"/>
              <a:ea typeface="ＭＳ Ｐゴシック" panose="020B0600070205080204" pitchFamily="50" charset="-128"/>
            </a:endParaRPr>
          </a:p>
          <a:p>
            <a:endParaRPr lang="ja-JP" altLang="ja-JP" sz="2000" dirty="0"/>
          </a:p>
          <a:p>
            <a:endParaRPr lang="en-US" altLang="ja-JP" sz="2000" dirty="0">
              <a:latin typeface="+mn-ea"/>
            </a:endParaRPr>
          </a:p>
          <a:p>
            <a:pPr lvl="0">
              <a:spcBef>
                <a:spcPct val="20000"/>
              </a:spcBef>
              <a:defRPr/>
            </a:pPr>
            <a:r>
              <a:rPr lang="ja-JP" altLang="en-US" sz="2000" dirty="0">
                <a:latin typeface="+mn-ea"/>
              </a:rPr>
              <a:t>　　　　　　　　　</a:t>
            </a:r>
            <a:endParaRPr kumimoji="1" lang="ja-JP" altLang="en-US" sz="2000" b="1" i="0" u="none" strike="noStrike" kern="1200" cap="none" spc="0" normalizeH="0" baseline="0" noProof="0" dirty="0">
              <a:ln>
                <a:noFill/>
              </a:ln>
              <a:effectLst/>
              <a:uLnTx/>
              <a:uFillTx/>
              <a:latin typeface="+mn-ea"/>
              <a:cs typeface="+mn-cs"/>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7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26599463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646" y="457200"/>
            <a:ext cx="6408712" cy="811560"/>
          </a:xfrm>
        </p:spPr>
        <p:txBody>
          <a:bodyPr>
            <a:normAutofit/>
          </a:bodyPr>
          <a:lstStyle/>
          <a:p>
            <a:r>
              <a:rPr lang="ja-JP" altLang="en-US" dirty="0">
                <a:solidFill>
                  <a:srgbClr val="7030A0"/>
                </a:solidFill>
                <a:latin typeface="+mn-ea"/>
              </a:rPr>
              <a:t>めまいの弁証論治</a:t>
            </a:r>
            <a:endParaRPr lang="ja-JP" altLang="ja-JP" dirty="0">
              <a:solidFill>
                <a:srgbClr val="7030A0"/>
              </a:solidFill>
            </a:endParaRPr>
          </a:p>
        </p:txBody>
      </p:sp>
      <p:sp>
        <p:nvSpPr>
          <p:cNvPr id="4" name="サブタイトル 2"/>
          <p:cNvSpPr txBox="1">
            <a:spLocks/>
          </p:cNvSpPr>
          <p:nvPr/>
        </p:nvSpPr>
        <p:spPr>
          <a:xfrm>
            <a:off x="1043608" y="2060848"/>
            <a:ext cx="7272808" cy="3415208"/>
          </a:xfrm>
          <a:prstGeom prst="rect">
            <a:avLst/>
          </a:prstGeom>
        </p:spPr>
        <p:txBody>
          <a:bodyPr vert="horz" lIns="91440" tIns="45720" rIns="91440" bIns="45720" rtlCol="0">
            <a:noAutofit/>
          </a:bodyPr>
          <a:lstStyle/>
          <a:p>
            <a:r>
              <a:rPr lang="ja-JP" altLang="en-US" sz="2800" dirty="0">
                <a:solidFill>
                  <a:srgbClr val="FF0000"/>
                </a:solidFill>
              </a:rPr>
              <a:t>気血両虚</a:t>
            </a:r>
            <a:endParaRPr lang="en-US" altLang="ja-JP" sz="2800" dirty="0"/>
          </a:p>
          <a:p>
            <a:endParaRPr lang="en-US" altLang="ja-JP" sz="1000" dirty="0">
              <a:solidFill>
                <a:srgbClr val="7030A0"/>
              </a:solidFill>
            </a:endParaRPr>
          </a:p>
          <a:p>
            <a:r>
              <a:rPr lang="ja-JP" altLang="en-US" sz="2800" dirty="0"/>
              <a:t>めまい、立ちくらみ、疲れやすい、無気力、心悸、イライラ、顔面</a:t>
            </a:r>
            <a:r>
              <a:rPr lang="ja-JP" altLang="en-US" sz="2800" b="0" i="0" u="none" strike="noStrike" dirty="0">
                <a:solidFill>
                  <a:srgbClr val="000000"/>
                </a:solidFill>
                <a:effectLst/>
                <a:latin typeface="Arial" panose="020B0604020202020204" pitchFamily="34" charset="0"/>
              </a:rPr>
              <a:t>蒼白</a:t>
            </a:r>
            <a:r>
              <a:rPr lang="ja-JP" altLang="en-US" sz="2800" dirty="0"/>
              <a:t>、など</a:t>
            </a:r>
            <a:endParaRPr lang="en-US" altLang="ja-JP" sz="2800" dirty="0"/>
          </a:p>
          <a:p>
            <a:r>
              <a:rPr lang="ja-JP" altLang="en-US" sz="2800" dirty="0"/>
              <a:t>舌偏淡・舌苔薄白、脈沈細</a:t>
            </a:r>
            <a:endParaRPr lang="en-US" altLang="ja-JP" sz="2800" dirty="0"/>
          </a:p>
          <a:p>
            <a:endParaRPr lang="en-US" altLang="ja-JP" sz="2000" dirty="0"/>
          </a:p>
          <a:p>
            <a:r>
              <a:rPr lang="ja-JP" altLang="en-US" sz="2800" dirty="0">
                <a:solidFill>
                  <a:srgbClr val="FF0000"/>
                </a:solidFill>
              </a:rPr>
              <a:t>治則</a:t>
            </a:r>
            <a:r>
              <a:rPr lang="ja-JP" altLang="en-US" sz="2800" dirty="0"/>
              <a:t>　</a:t>
            </a:r>
            <a:r>
              <a:rPr lang="ja-JP" altLang="en-US" sz="2800" dirty="0">
                <a:solidFill>
                  <a:srgbClr val="FF0000"/>
                </a:solidFill>
              </a:rPr>
              <a:t>補益気血</a:t>
            </a:r>
            <a:endParaRPr lang="en-US" altLang="ja-JP" sz="2800" dirty="0">
              <a:solidFill>
                <a:srgbClr val="FF0000"/>
              </a:solidFill>
            </a:endParaRPr>
          </a:p>
          <a:p>
            <a:endParaRPr lang="en-US" altLang="ja-JP" sz="2000" dirty="0"/>
          </a:p>
          <a:p>
            <a:r>
              <a:rPr lang="ja-JP" altLang="en-US" sz="2800" dirty="0">
                <a:solidFill>
                  <a:srgbClr val="FF0000"/>
                </a:solidFill>
              </a:rPr>
              <a:t>処方</a:t>
            </a:r>
            <a:r>
              <a:rPr lang="ja-JP" altLang="en-US" sz="2800" dirty="0"/>
              <a:t>　</a:t>
            </a:r>
            <a:r>
              <a:rPr lang="ja-JP" altLang="en-US" sz="2800" dirty="0">
                <a:solidFill>
                  <a:srgbClr val="FF0000"/>
                </a:solidFill>
              </a:rPr>
              <a:t>帰脾湯、十全大補湯など</a:t>
            </a:r>
            <a:endParaRPr lang="en-US" altLang="ja-JP" sz="2800" dirty="0">
              <a:solidFill>
                <a:srgbClr val="FF0000"/>
              </a:solidFill>
            </a:endParaRPr>
          </a:p>
          <a:p>
            <a:endParaRPr lang="en-US" altLang="ja-JP" sz="2800" dirty="0"/>
          </a:p>
          <a:p>
            <a:endParaRPr lang="en-US" altLang="ja-JP" sz="2800" dirty="0"/>
          </a:p>
          <a:p>
            <a:endParaRPr lang="en-US" altLang="zh-CN" sz="2800" dirty="0">
              <a:latin typeface="ＭＳ Ｐゴシック" panose="020B0600070205080204" pitchFamily="50" charset="-128"/>
              <a:ea typeface="ＭＳ Ｐゴシック" panose="020B0600070205080204" pitchFamily="50" charset="-128"/>
            </a:endParaRPr>
          </a:p>
          <a:p>
            <a:endParaRPr lang="ja-JP" altLang="ja-JP" sz="2000" dirty="0"/>
          </a:p>
          <a:p>
            <a:endParaRPr lang="en-US" altLang="ja-JP" sz="2000" dirty="0">
              <a:latin typeface="+mn-ea"/>
            </a:endParaRPr>
          </a:p>
          <a:p>
            <a:pPr lvl="0">
              <a:spcBef>
                <a:spcPct val="20000"/>
              </a:spcBef>
              <a:defRPr/>
            </a:pPr>
            <a:r>
              <a:rPr lang="ja-JP" altLang="en-US" sz="2000" dirty="0">
                <a:latin typeface="+mn-ea"/>
              </a:rPr>
              <a:t>　　　　　　　　　</a:t>
            </a:r>
            <a:endParaRPr kumimoji="1" lang="ja-JP" altLang="en-US" sz="2000" b="1" i="0" u="none" strike="noStrike" kern="1200" cap="none" spc="0" normalizeH="0" baseline="0" noProof="0" dirty="0">
              <a:ln>
                <a:noFill/>
              </a:ln>
              <a:effectLst/>
              <a:uLnTx/>
              <a:uFillTx/>
              <a:latin typeface="+mn-ea"/>
              <a:cs typeface="+mn-cs"/>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7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41855796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646" y="457200"/>
            <a:ext cx="6408712" cy="811560"/>
          </a:xfrm>
        </p:spPr>
        <p:txBody>
          <a:bodyPr>
            <a:normAutofit/>
          </a:bodyPr>
          <a:lstStyle/>
          <a:p>
            <a:r>
              <a:rPr lang="ja-JP" altLang="en-US" dirty="0">
                <a:solidFill>
                  <a:srgbClr val="7030A0"/>
                </a:solidFill>
                <a:latin typeface="+mn-ea"/>
              </a:rPr>
              <a:t>めまいの弁証論治</a:t>
            </a:r>
            <a:endParaRPr lang="ja-JP" altLang="ja-JP" dirty="0">
              <a:solidFill>
                <a:srgbClr val="7030A0"/>
              </a:solidFill>
            </a:endParaRPr>
          </a:p>
        </p:txBody>
      </p:sp>
      <p:sp>
        <p:nvSpPr>
          <p:cNvPr id="4" name="サブタイトル 2"/>
          <p:cNvSpPr txBox="1">
            <a:spLocks/>
          </p:cNvSpPr>
          <p:nvPr/>
        </p:nvSpPr>
        <p:spPr>
          <a:xfrm>
            <a:off x="1043608" y="2060848"/>
            <a:ext cx="7416824" cy="3415208"/>
          </a:xfrm>
          <a:prstGeom prst="rect">
            <a:avLst/>
          </a:prstGeom>
        </p:spPr>
        <p:txBody>
          <a:bodyPr vert="horz" lIns="91440" tIns="45720" rIns="91440" bIns="45720" rtlCol="0">
            <a:noAutofit/>
          </a:bodyPr>
          <a:lstStyle/>
          <a:p>
            <a:r>
              <a:rPr lang="ja-JP" altLang="en-US" sz="2800" dirty="0">
                <a:solidFill>
                  <a:srgbClr val="FF0000"/>
                </a:solidFill>
              </a:rPr>
              <a:t>腎精不足</a:t>
            </a:r>
            <a:r>
              <a:rPr lang="ja-JP" altLang="en-US" sz="2800" dirty="0">
                <a:solidFill>
                  <a:srgbClr val="7030A0"/>
                </a:solidFill>
              </a:rPr>
              <a:t> </a:t>
            </a:r>
            <a:endParaRPr lang="en-US" altLang="ja-JP" sz="2800" dirty="0"/>
          </a:p>
          <a:p>
            <a:endParaRPr lang="en-US" altLang="ja-JP" sz="1000" dirty="0">
              <a:solidFill>
                <a:srgbClr val="7030A0"/>
              </a:solidFill>
            </a:endParaRPr>
          </a:p>
          <a:p>
            <a:r>
              <a:rPr lang="ja-JP" altLang="en-US" sz="2800" dirty="0"/>
              <a:t>めまい、足腰が怠い、頭がぼーっとする、健忘症、排尿失調、など</a:t>
            </a:r>
            <a:endParaRPr lang="en-US" altLang="ja-JP" sz="2800" dirty="0"/>
          </a:p>
          <a:p>
            <a:r>
              <a:rPr lang="ja-JP" altLang="en-US" sz="2800" dirty="0"/>
              <a:t>舌偏紅或は偏淡・舌苔少、尺脈沈弱</a:t>
            </a:r>
            <a:endParaRPr lang="en-US" altLang="ja-JP" sz="2800" dirty="0"/>
          </a:p>
          <a:p>
            <a:endParaRPr lang="en-US" altLang="ja-JP" sz="2000" dirty="0"/>
          </a:p>
          <a:p>
            <a:r>
              <a:rPr lang="ja-JP" altLang="en-US" sz="2800" dirty="0">
                <a:solidFill>
                  <a:srgbClr val="FF0000"/>
                </a:solidFill>
              </a:rPr>
              <a:t>治則</a:t>
            </a:r>
            <a:r>
              <a:rPr lang="ja-JP" altLang="en-US" sz="2800" dirty="0"/>
              <a:t>　</a:t>
            </a:r>
            <a:r>
              <a:rPr lang="ja-JP" altLang="en-US" sz="2800" dirty="0">
                <a:solidFill>
                  <a:srgbClr val="FF0000"/>
                </a:solidFill>
              </a:rPr>
              <a:t>滋腎益精　</a:t>
            </a:r>
            <a:endParaRPr lang="en-US" altLang="ja-JP" sz="2800" dirty="0">
              <a:solidFill>
                <a:srgbClr val="FF0000"/>
              </a:solidFill>
            </a:endParaRPr>
          </a:p>
          <a:p>
            <a:endParaRPr lang="en-US" altLang="ja-JP" sz="2000" dirty="0"/>
          </a:p>
          <a:p>
            <a:r>
              <a:rPr lang="ja-JP" altLang="en-US" sz="2800" dirty="0">
                <a:solidFill>
                  <a:srgbClr val="FF0000"/>
                </a:solidFill>
              </a:rPr>
              <a:t>処方</a:t>
            </a:r>
            <a:r>
              <a:rPr lang="ja-JP" altLang="en-US" sz="2800" dirty="0"/>
              <a:t>　</a:t>
            </a:r>
            <a:r>
              <a:rPr lang="ja-JP" altLang="en-US" sz="2800" dirty="0">
                <a:solidFill>
                  <a:srgbClr val="FF0000"/>
                </a:solidFill>
              </a:rPr>
              <a:t>左帰丸、右帰丸、亀鹿二仙丸など</a:t>
            </a:r>
            <a:endParaRPr lang="en-US" altLang="ja-JP" sz="2800" dirty="0">
              <a:solidFill>
                <a:srgbClr val="FF0000"/>
              </a:solidFill>
            </a:endParaRPr>
          </a:p>
          <a:p>
            <a:endParaRPr lang="en-US" altLang="ja-JP" sz="2800" dirty="0"/>
          </a:p>
          <a:p>
            <a:endParaRPr lang="en-US" altLang="ja-JP" sz="2800" dirty="0"/>
          </a:p>
          <a:p>
            <a:endParaRPr lang="en-US" altLang="zh-CN" sz="2800" dirty="0">
              <a:latin typeface="ＭＳ Ｐゴシック" panose="020B0600070205080204" pitchFamily="50" charset="-128"/>
              <a:ea typeface="ＭＳ Ｐゴシック" panose="020B0600070205080204" pitchFamily="50" charset="-128"/>
            </a:endParaRPr>
          </a:p>
          <a:p>
            <a:endParaRPr lang="ja-JP" altLang="ja-JP" sz="2000" dirty="0"/>
          </a:p>
          <a:p>
            <a:endParaRPr lang="en-US" altLang="ja-JP" sz="2000" dirty="0">
              <a:latin typeface="+mn-ea"/>
            </a:endParaRPr>
          </a:p>
          <a:p>
            <a:pPr lvl="0">
              <a:spcBef>
                <a:spcPct val="20000"/>
              </a:spcBef>
              <a:defRPr/>
            </a:pPr>
            <a:r>
              <a:rPr lang="ja-JP" altLang="en-US" sz="2000" dirty="0">
                <a:latin typeface="+mn-ea"/>
              </a:rPr>
              <a:t>　　　　　　　　　</a:t>
            </a:r>
            <a:endParaRPr kumimoji="1" lang="ja-JP" altLang="en-US" sz="2000" b="1" i="0" u="none" strike="noStrike" kern="1200" cap="none" spc="0" normalizeH="0" baseline="0" noProof="0" dirty="0">
              <a:ln>
                <a:noFill/>
              </a:ln>
              <a:effectLst/>
              <a:uLnTx/>
              <a:uFillTx/>
              <a:latin typeface="+mn-ea"/>
              <a:cs typeface="+mn-cs"/>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7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3831376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943000" y="964294"/>
            <a:ext cx="7258000" cy="4929411"/>
          </a:xfrm>
        </p:spPr>
        <p:txBody>
          <a:bodyPr/>
          <a:lstStyle/>
          <a:p>
            <a:pPr>
              <a:buNone/>
            </a:pPr>
            <a:r>
              <a:rPr lang="ja-JP" altLang="en-US" dirty="0"/>
              <a:t>　</a:t>
            </a:r>
            <a:endParaRPr lang="en-US" altLang="ja-JP" dirty="0"/>
          </a:p>
          <a:p>
            <a:pPr>
              <a:buNone/>
            </a:pPr>
            <a:r>
              <a:rPr lang="ja-JP" altLang="en-US" sz="4000" dirty="0"/>
              <a:t>　第１部</a:t>
            </a:r>
            <a:endParaRPr lang="en-US" altLang="ja-JP" sz="4000" dirty="0"/>
          </a:p>
          <a:p>
            <a:pPr>
              <a:buNone/>
            </a:pPr>
            <a:endParaRPr lang="en-US" altLang="ja-JP" sz="4000" dirty="0"/>
          </a:p>
          <a:p>
            <a:pPr>
              <a:buNone/>
            </a:pPr>
            <a:r>
              <a:rPr lang="ja-JP" altLang="en-US" sz="4000" dirty="0"/>
              <a:t>　　　　　　めまいの基礎</a:t>
            </a:r>
            <a:endParaRPr kumimoji="1" lang="ja-JP" alt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85646" y="457200"/>
            <a:ext cx="6408712" cy="811560"/>
          </a:xfrm>
        </p:spPr>
        <p:txBody>
          <a:bodyPr>
            <a:normAutofit/>
          </a:bodyPr>
          <a:lstStyle/>
          <a:p>
            <a:r>
              <a:rPr lang="ja-JP" altLang="en-US" dirty="0">
                <a:solidFill>
                  <a:srgbClr val="7030A0"/>
                </a:solidFill>
                <a:latin typeface="+mn-ea"/>
              </a:rPr>
              <a:t>めまいの弁証論治</a:t>
            </a:r>
            <a:endParaRPr lang="ja-JP" altLang="ja-JP" dirty="0">
              <a:solidFill>
                <a:srgbClr val="7030A0"/>
              </a:solidFill>
            </a:endParaRPr>
          </a:p>
        </p:txBody>
      </p:sp>
      <p:sp>
        <p:nvSpPr>
          <p:cNvPr id="4" name="サブタイトル 2"/>
          <p:cNvSpPr txBox="1">
            <a:spLocks/>
          </p:cNvSpPr>
          <p:nvPr/>
        </p:nvSpPr>
        <p:spPr>
          <a:xfrm>
            <a:off x="1043608" y="2060848"/>
            <a:ext cx="7272808" cy="3415208"/>
          </a:xfrm>
          <a:prstGeom prst="rect">
            <a:avLst/>
          </a:prstGeom>
        </p:spPr>
        <p:txBody>
          <a:bodyPr vert="horz" lIns="91440" tIns="45720" rIns="91440" bIns="45720" rtlCol="0">
            <a:noAutofit/>
          </a:bodyPr>
          <a:lstStyle/>
          <a:p>
            <a:r>
              <a:rPr lang="ja-JP" altLang="en-US" sz="2800" dirty="0">
                <a:solidFill>
                  <a:srgbClr val="FF0000"/>
                </a:solidFill>
              </a:rPr>
              <a:t>痰濁中阻</a:t>
            </a:r>
            <a:endParaRPr lang="en-US" altLang="ja-JP" sz="2800" dirty="0"/>
          </a:p>
          <a:p>
            <a:endParaRPr lang="en-US" altLang="ja-JP" sz="1000" dirty="0">
              <a:solidFill>
                <a:srgbClr val="7030A0"/>
              </a:solidFill>
            </a:endParaRPr>
          </a:p>
          <a:p>
            <a:r>
              <a:rPr lang="ja-JP" altLang="en-US" sz="2800" dirty="0"/>
              <a:t>めまい、頭重感、胸部の満悶感、吐き気、痰が多い、泥状便、など</a:t>
            </a:r>
            <a:endParaRPr lang="en-US" altLang="ja-JP" sz="2800" dirty="0"/>
          </a:p>
          <a:p>
            <a:r>
              <a:rPr lang="ja-JP" altLang="en-US" sz="2800" dirty="0"/>
              <a:t>舌偏淡・舌苔厚膩、脈滑</a:t>
            </a:r>
            <a:endParaRPr lang="en-US" altLang="ja-JP" sz="2800" dirty="0"/>
          </a:p>
          <a:p>
            <a:endParaRPr lang="en-US" altLang="ja-JP" sz="2000" dirty="0"/>
          </a:p>
          <a:p>
            <a:r>
              <a:rPr lang="ja-JP" altLang="en-US" sz="2800" dirty="0">
                <a:solidFill>
                  <a:srgbClr val="FF0000"/>
                </a:solidFill>
              </a:rPr>
              <a:t>治則</a:t>
            </a:r>
            <a:r>
              <a:rPr lang="ja-JP" altLang="en-US" sz="2800" dirty="0"/>
              <a:t>　</a:t>
            </a:r>
            <a:r>
              <a:rPr lang="ja-JP" altLang="en-US" sz="2800" dirty="0">
                <a:solidFill>
                  <a:srgbClr val="FF0000"/>
                </a:solidFill>
              </a:rPr>
              <a:t>化痰祛湿　</a:t>
            </a:r>
            <a:endParaRPr lang="en-US" altLang="ja-JP" sz="2800" dirty="0">
              <a:solidFill>
                <a:srgbClr val="FF0000"/>
              </a:solidFill>
            </a:endParaRPr>
          </a:p>
          <a:p>
            <a:endParaRPr lang="en-US" altLang="ja-JP" sz="2000" dirty="0"/>
          </a:p>
          <a:p>
            <a:r>
              <a:rPr lang="ja-JP" altLang="en-US" sz="2800" dirty="0">
                <a:solidFill>
                  <a:srgbClr val="FF0000"/>
                </a:solidFill>
              </a:rPr>
              <a:t>処方</a:t>
            </a:r>
            <a:r>
              <a:rPr lang="ja-JP" altLang="en-US" sz="2800" dirty="0"/>
              <a:t>　</a:t>
            </a:r>
            <a:r>
              <a:rPr lang="ja-JP" altLang="en-US" sz="2800" dirty="0">
                <a:solidFill>
                  <a:srgbClr val="FF0000"/>
                </a:solidFill>
              </a:rPr>
              <a:t>半夏白朮天麻湯、苓桂朮甘湯など</a:t>
            </a:r>
            <a:endParaRPr lang="en-US" altLang="ja-JP" sz="2800" dirty="0">
              <a:solidFill>
                <a:srgbClr val="FF0000"/>
              </a:solidFill>
            </a:endParaRPr>
          </a:p>
          <a:p>
            <a:endParaRPr lang="en-US" altLang="ja-JP" sz="2800" dirty="0"/>
          </a:p>
          <a:p>
            <a:endParaRPr lang="en-US" altLang="ja-JP" sz="2800" dirty="0"/>
          </a:p>
          <a:p>
            <a:endParaRPr lang="en-US" altLang="zh-CN" sz="2800" dirty="0">
              <a:latin typeface="ＭＳ Ｐゴシック" panose="020B0600070205080204" pitchFamily="50" charset="-128"/>
              <a:ea typeface="ＭＳ Ｐゴシック" panose="020B0600070205080204" pitchFamily="50" charset="-128"/>
            </a:endParaRPr>
          </a:p>
          <a:p>
            <a:endParaRPr lang="ja-JP" altLang="ja-JP" sz="2000" dirty="0"/>
          </a:p>
          <a:p>
            <a:endParaRPr lang="en-US" altLang="ja-JP" sz="2000" dirty="0">
              <a:latin typeface="+mn-ea"/>
            </a:endParaRPr>
          </a:p>
          <a:p>
            <a:pPr lvl="0">
              <a:spcBef>
                <a:spcPct val="20000"/>
              </a:spcBef>
              <a:defRPr/>
            </a:pPr>
            <a:r>
              <a:rPr lang="ja-JP" altLang="en-US" sz="2000" dirty="0">
                <a:latin typeface="+mn-ea"/>
              </a:rPr>
              <a:t>　　　　　　　　　</a:t>
            </a:r>
            <a:endParaRPr kumimoji="1" lang="ja-JP" altLang="en-US" sz="2000" b="1" i="0" u="none" strike="noStrike" kern="1200" cap="none" spc="0" normalizeH="0" baseline="0" noProof="0" dirty="0">
              <a:ln>
                <a:noFill/>
              </a:ln>
              <a:effectLst/>
              <a:uLnTx/>
              <a:uFillTx/>
              <a:latin typeface="+mn-ea"/>
              <a:cs typeface="+mn-cs"/>
            </a:endParaRPr>
          </a:p>
        </p:txBody>
      </p:sp>
      <p:sp>
        <p:nvSpPr>
          <p:cNvPr id="11673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
        <p:nvSpPr>
          <p:cNvPr id="11673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ja-JP" sz="1800" b="0" i="0" u="none" strike="noStrike" cap="none" normalizeH="0" baseline="0">
              <a:ln>
                <a:noFill/>
              </a:ln>
              <a:solidFill>
                <a:schemeClr val="tx1"/>
              </a:solidFill>
              <a:effectLst/>
              <a:latin typeface="Arial" pitchFamily="34" charset="0"/>
              <a:ea typeface="ＭＳ Ｐゴシック" pitchFamily="50" charset="-128"/>
              <a:cs typeface="ＭＳ Ｐゴシック" pitchFamily="50" charset="-128"/>
            </a:endParaRPr>
          </a:p>
        </p:txBody>
      </p:sp>
    </p:spTree>
    <p:extLst>
      <p:ext uri="{BB962C8B-B14F-4D97-AF65-F5344CB8AC3E}">
        <p14:creationId xmlns:p14="http://schemas.microsoft.com/office/powerpoint/2010/main" val="926827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8496" y="404664"/>
            <a:ext cx="5987008" cy="922114"/>
          </a:xfrm>
        </p:spPr>
        <p:txBody>
          <a:bodyPr>
            <a:normAutofit/>
          </a:bodyPr>
          <a:lstStyle/>
          <a:p>
            <a:r>
              <a:rPr lang="ja-JP" altLang="en-US" dirty="0">
                <a:solidFill>
                  <a:srgbClr val="FF0000"/>
                </a:solidFill>
              </a:rPr>
              <a:t>七物降下湯</a:t>
            </a:r>
            <a:endParaRPr kumimoji="1" lang="ja-JP" altLang="en-US" dirty="0">
              <a:solidFill>
                <a:srgbClr val="FF0000"/>
              </a:solidFill>
            </a:endParaRPr>
          </a:p>
        </p:txBody>
      </p:sp>
      <p:sp>
        <p:nvSpPr>
          <p:cNvPr id="4" name="正方形/長方形 3"/>
          <p:cNvSpPr/>
          <p:nvPr/>
        </p:nvSpPr>
        <p:spPr>
          <a:xfrm>
            <a:off x="1553308" y="3356992"/>
            <a:ext cx="6331060" cy="1815882"/>
          </a:xfrm>
          <a:prstGeom prst="rect">
            <a:avLst/>
          </a:prstGeom>
        </p:spPr>
        <p:txBody>
          <a:bodyPr wrap="square">
            <a:spAutoFit/>
          </a:bodyPr>
          <a:lstStyle/>
          <a:p>
            <a:r>
              <a:rPr lang="en-US" altLang="ja-JP" sz="2800" dirty="0">
                <a:latin typeface="+mn-ea"/>
              </a:rPr>
              <a:t>【</a:t>
            </a:r>
            <a:r>
              <a:rPr lang="ja-JP" altLang="en-US" sz="2800" dirty="0">
                <a:latin typeface="+mn-ea"/>
              </a:rPr>
              <a:t>効能効果</a:t>
            </a:r>
            <a:r>
              <a:rPr lang="en-US" altLang="ja-JP" sz="2800" dirty="0">
                <a:latin typeface="+mn-ea"/>
              </a:rPr>
              <a:t>】</a:t>
            </a:r>
            <a:r>
              <a:rPr lang="ja-JP" altLang="en-US" sz="2800" dirty="0">
                <a:latin typeface="+mn-ea"/>
              </a:rPr>
              <a:t>　</a:t>
            </a:r>
            <a:endParaRPr lang="en-US" altLang="ja-JP" sz="2800" dirty="0">
              <a:latin typeface="+mn-ea"/>
            </a:endParaRPr>
          </a:p>
          <a:p>
            <a:pPr algn="l"/>
            <a:r>
              <a:rPr lang="ja-JP" altLang="en-US" sz="2800" b="0" i="0" dirty="0">
                <a:solidFill>
                  <a:srgbClr val="000000"/>
                </a:solidFill>
                <a:effectLst/>
                <a:latin typeface="verdana" panose="020B0604030504040204" pitchFamily="34" charset="0"/>
              </a:rPr>
              <a:t>身体虚弱な傾向のあるものの次の諸症</a:t>
            </a:r>
          </a:p>
          <a:p>
            <a:pPr algn="l"/>
            <a:r>
              <a:rPr lang="ja-JP" altLang="en-US" sz="2800" b="0" i="0" dirty="0">
                <a:solidFill>
                  <a:srgbClr val="000000"/>
                </a:solidFill>
                <a:effectLst/>
                <a:latin typeface="verdana" panose="020B0604030504040204" pitchFamily="34" charset="0"/>
              </a:rPr>
              <a:t>高血圧に伴う随伴症状（のぼせ、肩こり、耳なり、頭重</a:t>
            </a:r>
          </a:p>
        </p:txBody>
      </p:sp>
      <p:sp>
        <p:nvSpPr>
          <p:cNvPr id="5" name="正方形/長方形 4"/>
          <p:cNvSpPr/>
          <p:nvPr/>
        </p:nvSpPr>
        <p:spPr>
          <a:xfrm>
            <a:off x="1533128" y="1820009"/>
            <a:ext cx="7025952" cy="954107"/>
          </a:xfrm>
          <a:prstGeom prst="rect">
            <a:avLst/>
          </a:prstGeom>
        </p:spPr>
        <p:txBody>
          <a:bodyPr wrap="square">
            <a:spAutoFit/>
          </a:bodyPr>
          <a:lstStyle/>
          <a:p>
            <a:r>
              <a:rPr lang="en-US" altLang="ja-JP" sz="2800" dirty="0">
                <a:latin typeface="+mn-ea"/>
              </a:rPr>
              <a:t>【</a:t>
            </a:r>
            <a:r>
              <a:rPr lang="ja-JP" altLang="en-US" sz="2800" dirty="0">
                <a:latin typeface="+mn-ea"/>
              </a:rPr>
              <a:t>処方構成</a:t>
            </a:r>
            <a:r>
              <a:rPr lang="en-US" altLang="ja-JP" sz="2800" dirty="0">
                <a:latin typeface="+mn-ea"/>
              </a:rPr>
              <a:t>】</a:t>
            </a:r>
            <a:endParaRPr lang="en-US" altLang="ja-JP" sz="2800" dirty="0"/>
          </a:p>
          <a:p>
            <a:r>
              <a:rPr lang="ja-JP" altLang="en-US" sz="2800" dirty="0"/>
              <a:t>地黄、当帰、白芍、川芎、釣藤鈎、黄耆、黄柏</a:t>
            </a:r>
          </a:p>
        </p:txBody>
      </p:sp>
    </p:spTree>
    <p:extLst>
      <p:ext uri="{BB962C8B-B14F-4D97-AF65-F5344CB8AC3E}">
        <p14:creationId xmlns:p14="http://schemas.microsoft.com/office/powerpoint/2010/main" val="1516370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8496" y="404664"/>
            <a:ext cx="5987008" cy="922114"/>
          </a:xfrm>
        </p:spPr>
        <p:txBody>
          <a:bodyPr>
            <a:normAutofit/>
          </a:bodyPr>
          <a:lstStyle/>
          <a:p>
            <a:r>
              <a:rPr lang="ja-JP" altLang="en-US" dirty="0">
                <a:solidFill>
                  <a:srgbClr val="FF0000"/>
                </a:solidFill>
              </a:rPr>
              <a:t>杞菊地黄丸</a:t>
            </a:r>
            <a:endParaRPr kumimoji="1" lang="ja-JP" altLang="en-US" dirty="0">
              <a:solidFill>
                <a:srgbClr val="FF0000"/>
              </a:solidFill>
            </a:endParaRPr>
          </a:p>
        </p:txBody>
      </p:sp>
      <p:sp>
        <p:nvSpPr>
          <p:cNvPr id="4" name="正方形/長方形 3"/>
          <p:cNvSpPr/>
          <p:nvPr/>
        </p:nvSpPr>
        <p:spPr>
          <a:xfrm>
            <a:off x="1291916" y="3344193"/>
            <a:ext cx="7267164" cy="2677656"/>
          </a:xfrm>
          <a:prstGeom prst="rect">
            <a:avLst/>
          </a:prstGeom>
        </p:spPr>
        <p:txBody>
          <a:bodyPr wrap="square">
            <a:spAutoFit/>
          </a:bodyPr>
          <a:lstStyle/>
          <a:p>
            <a:r>
              <a:rPr lang="en-US" altLang="ja-JP" sz="2800" dirty="0">
                <a:latin typeface="+mn-ea"/>
              </a:rPr>
              <a:t>【</a:t>
            </a:r>
            <a:r>
              <a:rPr lang="ja-JP" altLang="en-US" sz="2800" dirty="0">
                <a:latin typeface="+mn-ea"/>
              </a:rPr>
              <a:t>効能効果</a:t>
            </a:r>
            <a:r>
              <a:rPr lang="en-US" altLang="ja-JP" sz="2800" dirty="0">
                <a:latin typeface="+mn-ea"/>
              </a:rPr>
              <a:t>】</a:t>
            </a:r>
            <a:r>
              <a:rPr lang="ja-JP" altLang="en-US" sz="2800" dirty="0">
                <a:latin typeface="+mn-ea"/>
              </a:rPr>
              <a:t>　</a:t>
            </a:r>
            <a:endParaRPr lang="en-US" altLang="ja-JP" sz="2800" dirty="0">
              <a:latin typeface="+mn-ea"/>
            </a:endParaRPr>
          </a:p>
          <a:p>
            <a:r>
              <a:rPr lang="ja-JP" altLang="en-US" sz="2800" b="0" i="0" dirty="0">
                <a:solidFill>
                  <a:srgbClr val="000000"/>
                </a:solidFill>
                <a:effectLst/>
                <a:latin typeface="Noto Sans JP"/>
              </a:rPr>
              <a:t>体力中等度以下で、疲れやすく胃腸障害がなく、尿量減少又は多尿で、ときに手足のほてりやロ渇があるものの次の諸症：かすみ目、つかれ目、のぼせ、頭重、めまい、排尿困難、頻尿、むくみ、視力低下</a:t>
            </a:r>
            <a:endParaRPr lang="en-US" altLang="ja-JP" sz="2800" dirty="0"/>
          </a:p>
        </p:txBody>
      </p:sp>
      <p:sp>
        <p:nvSpPr>
          <p:cNvPr id="5" name="正方形/長方形 4"/>
          <p:cNvSpPr/>
          <p:nvPr/>
        </p:nvSpPr>
        <p:spPr>
          <a:xfrm>
            <a:off x="1291916" y="1642988"/>
            <a:ext cx="7025952" cy="1384995"/>
          </a:xfrm>
          <a:prstGeom prst="rect">
            <a:avLst/>
          </a:prstGeom>
        </p:spPr>
        <p:txBody>
          <a:bodyPr wrap="square">
            <a:spAutoFit/>
          </a:bodyPr>
          <a:lstStyle/>
          <a:p>
            <a:r>
              <a:rPr lang="en-US" altLang="ja-JP" sz="2800" dirty="0">
                <a:latin typeface="+mn-ea"/>
              </a:rPr>
              <a:t>【</a:t>
            </a:r>
            <a:r>
              <a:rPr lang="ja-JP" altLang="en-US" sz="2800" dirty="0">
                <a:latin typeface="+mn-ea"/>
              </a:rPr>
              <a:t>処方構成</a:t>
            </a:r>
            <a:r>
              <a:rPr lang="en-US" altLang="ja-JP" sz="2800" dirty="0">
                <a:latin typeface="+mn-ea"/>
              </a:rPr>
              <a:t>】</a:t>
            </a:r>
            <a:endParaRPr lang="en-US" altLang="ja-JP" sz="2800" dirty="0"/>
          </a:p>
          <a:p>
            <a:r>
              <a:rPr lang="ja-JP" altLang="en-US" sz="2800" dirty="0"/>
              <a:t>地黄、山薬、山茱萸、沢瀉、茯苓、牡丹皮、</a:t>
            </a:r>
            <a:endParaRPr lang="en-US" altLang="ja-JP" sz="2800" dirty="0"/>
          </a:p>
          <a:p>
            <a:r>
              <a:rPr lang="ja-JP" altLang="en-US" sz="2800" dirty="0"/>
              <a:t>枸杞子、菊花</a:t>
            </a:r>
          </a:p>
        </p:txBody>
      </p:sp>
    </p:spTree>
    <p:extLst>
      <p:ext uri="{BB962C8B-B14F-4D97-AF65-F5344CB8AC3E}">
        <p14:creationId xmlns:p14="http://schemas.microsoft.com/office/powerpoint/2010/main" val="3739048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8496" y="404664"/>
            <a:ext cx="5987008" cy="922114"/>
          </a:xfrm>
        </p:spPr>
        <p:txBody>
          <a:bodyPr>
            <a:normAutofit/>
          </a:bodyPr>
          <a:lstStyle/>
          <a:p>
            <a:r>
              <a:rPr lang="ja-JP" altLang="en-US" dirty="0">
                <a:solidFill>
                  <a:srgbClr val="FF0000"/>
                </a:solidFill>
              </a:rPr>
              <a:t>帰脾湯</a:t>
            </a:r>
            <a:endParaRPr kumimoji="1" lang="ja-JP" altLang="en-US" dirty="0">
              <a:solidFill>
                <a:srgbClr val="FF0000"/>
              </a:solidFill>
            </a:endParaRPr>
          </a:p>
        </p:txBody>
      </p:sp>
      <p:sp>
        <p:nvSpPr>
          <p:cNvPr id="4" name="正方形/長方形 3"/>
          <p:cNvSpPr/>
          <p:nvPr/>
        </p:nvSpPr>
        <p:spPr>
          <a:xfrm>
            <a:off x="1549707" y="3933056"/>
            <a:ext cx="6480720" cy="1384995"/>
          </a:xfrm>
          <a:prstGeom prst="rect">
            <a:avLst/>
          </a:prstGeom>
        </p:spPr>
        <p:txBody>
          <a:bodyPr wrap="square">
            <a:spAutoFit/>
          </a:bodyPr>
          <a:lstStyle/>
          <a:p>
            <a:r>
              <a:rPr lang="en-US" altLang="ja-JP" sz="2800" dirty="0">
                <a:latin typeface="+mn-ea"/>
              </a:rPr>
              <a:t>【</a:t>
            </a:r>
            <a:r>
              <a:rPr lang="ja-JP" altLang="en-US" sz="2800" dirty="0">
                <a:latin typeface="+mn-ea"/>
              </a:rPr>
              <a:t>効能効果</a:t>
            </a:r>
            <a:r>
              <a:rPr lang="en-US" altLang="ja-JP" sz="2800" dirty="0">
                <a:latin typeface="+mn-ea"/>
              </a:rPr>
              <a:t>】</a:t>
            </a:r>
            <a:r>
              <a:rPr lang="ja-JP" altLang="en-US" sz="2800" dirty="0">
                <a:latin typeface="+mn-ea"/>
              </a:rPr>
              <a:t>　</a:t>
            </a:r>
            <a:endParaRPr lang="en-US" altLang="ja-JP" sz="2800" dirty="0">
              <a:latin typeface="+mn-ea"/>
            </a:endParaRPr>
          </a:p>
          <a:p>
            <a:r>
              <a:rPr lang="ja-JP" altLang="en-US" sz="2800" dirty="0"/>
              <a:t>虚弱体質で血色の悪い人の次の諸症</a:t>
            </a:r>
          </a:p>
          <a:p>
            <a:r>
              <a:rPr lang="ja-JP" altLang="en-US" sz="2800" dirty="0"/>
              <a:t>貧血、不眠症</a:t>
            </a:r>
            <a:endParaRPr lang="en-US" altLang="ja-JP" sz="2800" dirty="0"/>
          </a:p>
        </p:txBody>
      </p:sp>
      <p:sp>
        <p:nvSpPr>
          <p:cNvPr id="5" name="正方形/長方形 4"/>
          <p:cNvSpPr/>
          <p:nvPr/>
        </p:nvSpPr>
        <p:spPr>
          <a:xfrm>
            <a:off x="1533128" y="1820009"/>
            <a:ext cx="6497299" cy="1384995"/>
          </a:xfrm>
          <a:prstGeom prst="rect">
            <a:avLst/>
          </a:prstGeom>
        </p:spPr>
        <p:txBody>
          <a:bodyPr wrap="square">
            <a:spAutoFit/>
          </a:bodyPr>
          <a:lstStyle/>
          <a:p>
            <a:r>
              <a:rPr lang="en-US" altLang="ja-JP" sz="2800" dirty="0">
                <a:latin typeface="+mn-ea"/>
              </a:rPr>
              <a:t>【</a:t>
            </a:r>
            <a:r>
              <a:rPr lang="ja-JP" altLang="en-US" sz="2800" dirty="0">
                <a:latin typeface="+mn-ea"/>
              </a:rPr>
              <a:t>処方構成</a:t>
            </a:r>
            <a:r>
              <a:rPr lang="en-US" altLang="ja-JP" sz="2800" dirty="0">
                <a:latin typeface="+mn-ea"/>
              </a:rPr>
              <a:t>】</a:t>
            </a:r>
            <a:endParaRPr lang="en-US" altLang="ja-JP" sz="2800" dirty="0"/>
          </a:p>
          <a:p>
            <a:r>
              <a:rPr lang="ja-JP" altLang="en-US" sz="2800" b="0" i="0" dirty="0">
                <a:effectLst/>
                <a:latin typeface="Noto Sans JP"/>
              </a:rPr>
              <a:t>黄耆、人参、白朮、茯苓、当帰、竜眼肉、遠志、酸棗仁、木香、生姜、大棗、甘草</a:t>
            </a:r>
            <a:endParaRPr lang="ja-JP" altLang="en-US" sz="2800" dirty="0"/>
          </a:p>
        </p:txBody>
      </p:sp>
    </p:spTree>
    <p:extLst>
      <p:ext uri="{BB962C8B-B14F-4D97-AF65-F5344CB8AC3E}">
        <p14:creationId xmlns:p14="http://schemas.microsoft.com/office/powerpoint/2010/main" val="1862331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8496" y="404664"/>
            <a:ext cx="5987008" cy="922114"/>
          </a:xfrm>
        </p:spPr>
        <p:txBody>
          <a:bodyPr>
            <a:normAutofit/>
          </a:bodyPr>
          <a:lstStyle/>
          <a:p>
            <a:r>
              <a:rPr kumimoji="1" lang="ja-JP" altLang="en-US" dirty="0">
                <a:solidFill>
                  <a:srgbClr val="FF0000"/>
                </a:solidFill>
              </a:rPr>
              <a:t>半夏白朮天麻湯</a:t>
            </a:r>
          </a:p>
        </p:txBody>
      </p:sp>
      <p:sp>
        <p:nvSpPr>
          <p:cNvPr id="4" name="正方形/長方形 3"/>
          <p:cNvSpPr/>
          <p:nvPr/>
        </p:nvSpPr>
        <p:spPr>
          <a:xfrm>
            <a:off x="1291916" y="3645024"/>
            <a:ext cx="6808476" cy="1384995"/>
          </a:xfrm>
          <a:prstGeom prst="rect">
            <a:avLst/>
          </a:prstGeom>
        </p:spPr>
        <p:txBody>
          <a:bodyPr wrap="square">
            <a:spAutoFit/>
          </a:bodyPr>
          <a:lstStyle/>
          <a:p>
            <a:r>
              <a:rPr lang="en-US" altLang="ja-JP" sz="2800" dirty="0">
                <a:latin typeface="+mn-ea"/>
              </a:rPr>
              <a:t>【</a:t>
            </a:r>
            <a:r>
              <a:rPr lang="ja-JP" altLang="en-US" sz="2800" dirty="0">
                <a:latin typeface="+mn-ea"/>
              </a:rPr>
              <a:t>効能効果</a:t>
            </a:r>
            <a:r>
              <a:rPr lang="en-US" altLang="ja-JP" sz="2800" dirty="0">
                <a:latin typeface="+mn-ea"/>
              </a:rPr>
              <a:t>】</a:t>
            </a:r>
            <a:r>
              <a:rPr lang="ja-JP" altLang="en-US" sz="2800" dirty="0">
                <a:latin typeface="+mn-ea"/>
              </a:rPr>
              <a:t>　</a:t>
            </a:r>
            <a:endParaRPr lang="en-US" altLang="ja-JP" sz="2800" dirty="0">
              <a:latin typeface="+mn-ea"/>
            </a:endParaRPr>
          </a:p>
          <a:p>
            <a:pPr algn="l"/>
            <a:r>
              <a:rPr lang="ja-JP" altLang="en-US" sz="2800" dirty="0"/>
              <a:t>胃腸虚弱で下肢が冷え、めまい、頭痛などがある者</a:t>
            </a:r>
            <a:endParaRPr lang="ja-JP" altLang="en-US" sz="2800" b="0" i="0" dirty="0">
              <a:effectLst/>
              <a:latin typeface="ヒラギノ角ゴ Pro W3"/>
            </a:endParaRPr>
          </a:p>
        </p:txBody>
      </p:sp>
      <p:sp>
        <p:nvSpPr>
          <p:cNvPr id="5" name="正方形/長方形 4"/>
          <p:cNvSpPr/>
          <p:nvPr/>
        </p:nvSpPr>
        <p:spPr>
          <a:xfrm>
            <a:off x="1291916" y="1700808"/>
            <a:ext cx="7025952" cy="1384995"/>
          </a:xfrm>
          <a:prstGeom prst="rect">
            <a:avLst/>
          </a:prstGeom>
        </p:spPr>
        <p:txBody>
          <a:bodyPr wrap="square">
            <a:spAutoFit/>
          </a:bodyPr>
          <a:lstStyle/>
          <a:p>
            <a:r>
              <a:rPr lang="en-US" altLang="ja-JP" sz="2800" dirty="0">
                <a:latin typeface="+mn-ea"/>
              </a:rPr>
              <a:t>【</a:t>
            </a:r>
            <a:r>
              <a:rPr lang="ja-JP" altLang="en-US" sz="2800" dirty="0">
                <a:latin typeface="+mn-ea"/>
              </a:rPr>
              <a:t>処方構成</a:t>
            </a:r>
            <a:r>
              <a:rPr lang="en-US" altLang="ja-JP" sz="2800" dirty="0">
                <a:latin typeface="+mn-ea"/>
              </a:rPr>
              <a:t>】</a:t>
            </a:r>
          </a:p>
          <a:p>
            <a:r>
              <a:rPr lang="ja-JP" altLang="en-US" sz="2800" b="0" i="0" dirty="0">
                <a:effectLst/>
                <a:latin typeface="Noto Sans JP"/>
              </a:rPr>
              <a:t>半夏、白朮、天麻、黄耆、人参、陳皮、茯苓、麦芽、沢瀉、黄柏、生姜、乾姜</a:t>
            </a:r>
            <a:endParaRPr lang="ja-JP" altLang="en-US" sz="2800" dirty="0"/>
          </a:p>
        </p:txBody>
      </p:sp>
    </p:spTree>
    <p:extLst>
      <p:ext uri="{BB962C8B-B14F-4D97-AF65-F5344CB8AC3E}">
        <p14:creationId xmlns:p14="http://schemas.microsoft.com/office/powerpoint/2010/main" val="11531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578496" y="404664"/>
            <a:ext cx="5987008" cy="922114"/>
          </a:xfrm>
        </p:spPr>
        <p:txBody>
          <a:bodyPr>
            <a:normAutofit/>
          </a:bodyPr>
          <a:lstStyle/>
          <a:p>
            <a:r>
              <a:rPr kumimoji="1" lang="ja-JP" altLang="en-US" dirty="0">
                <a:solidFill>
                  <a:srgbClr val="FF0000"/>
                </a:solidFill>
              </a:rPr>
              <a:t>苓桂朮甘湯</a:t>
            </a:r>
          </a:p>
        </p:txBody>
      </p:sp>
      <p:sp>
        <p:nvSpPr>
          <p:cNvPr id="4" name="正方形/長方形 3"/>
          <p:cNvSpPr/>
          <p:nvPr/>
        </p:nvSpPr>
        <p:spPr>
          <a:xfrm>
            <a:off x="1291916" y="3344193"/>
            <a:ext cx="7168516" cy="2246769"/>
          </a:xfrm>
          <a:prstGeom prst="rect">
            <a:avLst/>
          </a:prstGeom>
        </p:spPr>
        <p:txBody>
          <a:bodyPr wrap="square">
            <a:spAutoFit/>
          </a:bodyPr>
          <a:lstStyle/>
          <a:p>
            <a:r>
              <a:rPr lang="en-US" altLang="ja-JP" sz="2800" dirty="0">
                <a:latin typeface="+mn-ea"/>
              </a:rPr>
              <a:t>【</a:t>
            </a:r>
            <a:r>
              <a:rPr lang="ja-JP" altLang="en-US" sz="2800" dirty="0">
                <a:latin typeface="+mn-ea"/>
              </a:rPr>
              <a:t>効能効果</a:t>
            </a:r>
            <a:r>
              <a:rPr lang="en-US" altLang="ja-JP" sz="2800" dirty="0">
                <a:latin typeface="+mn-ea"/>
              </a:rPr>
              <a:t>】</a:t>
            </a:r>
            <a:r>
              <a:rPr lang="ja-JP" altLang="en-US" sz="2800" dirty="0">
                <a:latin typeface="+mn-ea"/>
              </a:rPr>
              <a:t>　</a:t>
            </a:r>
            <a:endParaRPr lang="en-US" altLang="ja-JP" sz="2800" dirty="0">
              <a:latin typeface="+mn-ea"/>
            </a:endParaRPr>
          </a:p>
          <a:p>
            <a:r>
              <a:rPr lang="ja-JP" altLang="en-US" sz="2800" b="0" i="0" dirty="0">
                <a:effectLst/>
                <a:latin typeface="Noto Sans JP"/>
              </a:rPr>
              <a:t>体力中等度以下で、めまい、ふらつきがあり、ときにのぼせや動悸があるものの次の諸症：</a:t>
            </a:r>
            <a:br>
              <a:rPr lang="ja-JP" altLang="en-US" sz="2800" dirty="0"/>
            </a:br>
            <a:r>
              <a:rPr lang="ja-JP" altLang="en-US" sz="2800" b="0" i="0" dirty="0">
                <a:effectLst/>
                <a:latin typeface="Noto Sans JP"/>
              </a:rPr>
              <a:t>立ちくらみ、めまい、頭痛、耳鳴り、動悸、息切れ、神経症、神経過敏</a:t>
            </a:r>
            <a:endParaRPr lang="en-US" altLang="ja-JP" sz="2800" dirty="0"/>
          </a:p>
        </p:txBody>
      </p:sp>
      <p:sp>
        <p:nvSpPr>
          <p:cNvPr id="5" name="正方形/長方形 4"/>
          <p:cNvSpPr/>
          <p:nvPr/>
        </p:nvSpPr>
        <p:spPr>
          <a:xfrm>
            <a:off x="1291916" y="1642988"/>
            <a:ext cx="7025952" cy="954107"/>
          </a:xfrm>
          <a:prstGeom prst="rect">
            <a:avLst/>
          </a:prstGeom>
        </p:spPr>
        <p:txBody>
          <a:bodyPr wrap="square">
            <a:spAutoFit/>
          </a:bodyPr>
          <a:lstStyle/>
          <a:p>
            <a:r>
              <a:rPr lang="en-US" altLang="ja-JP" sz="2800" dirty="0">
                <a:latin typeface="+mn-ea"/>
              </a:rPr>
              <a:t>【</a:t>
            </a:r>
            <a:r>
              <a:rPr lang="ja-JP" altLang="en-US" sz="2800" dirty="0">
                <a:latin typeface="+mn-ea"/>
              </a:rPr>
              <a:t>処方構成</a:t>
            </a:r>
            <a:r>
              <a:rPr lang="en-US" altLang="ja-JP" sz="2800" dirty="0">
                <a:latin typeface="+mn-ea"/>
              </a:rPr>
              <a:t>】</a:t>
            </a:r>
          </a:p>
          <a:p>
            <a:r>
              <a:rPr lang="ja-JP" altLang="en-US" sz="2800" dirty="0"/>
              <a:t>茯苓、桂皮、白朮、甘草</a:t>
            </a:r>
            <a:endParaRPr lang="en-US" altLang="ja-JP" sz="2800" dirty="0"/>
          </a:p>
        </p:txBody>
      </p:sp>
    </p:spTree>
    <p:extLst>
      <p:ext uri="{BB962C8B-B14F-4D97-AF65-F5344CB8AC3E}">
        <p14:creationId xmlns:p14="http://schemas.microsoft.com/office/powerpoint/2010/main" val="34735525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1043608" y="1052736"/>
            <a:ext cx="7402016" cy="4929411"/>
          </a:xfrm>
        </p:spPr>
        <p:txBody>
          <a:bodyPr/>
          <a:lstStyle/>
          <a:p>
            <a:pPr>
              <a:buNone/>
            </a:pPr>
            <a:r>
              <a:rPr lang="ja-JP" altLang="en-US" dirty="0"/>
              <a:t>　</a:t>
            </a:r>
            <a:endParaRPr lang="en-US" altLang="ja-JP" dirty="0"/>
          </a:p>
          <a:p>
            <a:pPr>
              <a:buNone/>
            </a:pPr>
            <a:r>
              <a:rPr lang="ja-JP" altLang="en-US" sz="4000" dirty="0"/>
              <a:t>　第３部</a:t>
            </a:r>
            <a:endParaRPr lang="en-US" altLang="ja-JP" sz="4000" dirty="0"/>
          </a:p>
          <a:p>
            <a:pPr>
              <a:buNone/>
            </a:pPr>
            <a:endParaRPr lang="en-US" altLang="ja-JP" sz="4000" dirty="0"/>
          </a:p>
          <a:p>
            <a:pPr>
              <a:buNone/>
            </a:pPr>
            <a:r>
              <a:rPr lang="ja-JP" altLang="en-US" sz="4000" dirty="0"/>
              <a:t>　　　　めまいの症例検討</a:t>
            </a:r>
            <a:endParaRPr lang="en-US" altLang="ja-JP" sz="4000" dirty="0"/>
          </a:p>
        </p:txBody>
      </p:sp>
    </p:spTree>
    <p:extLst>
      <p:ext uri="{BB962C8B-B14F-4D97-AF65-F5344CB8AC3E}">
        <p14:creationId xmlns:p14="http://schemas.microsoft.com/office/powerpoint/2010/main" val="18687653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004" y="332656"/>
            <a:ext cx="7056784" cy="655633"/>
          </a:xfrm>
        </p:spPr>
        <p:txBody>
          <a:bodyPr>
            <a:normAutofit fontScale="90000"/>
          </a:bodyPr>
          <a:lstStyle/>
          <a:p>
            <a:r>
              <a:rPr lang="ja-JP" altLang="en-US" dirty="0">
                <a:solidFill>
                  <a:srgbClr val="7030A0"/>
                </a:solidFill>
              </a:rPr>
              <a:t>症例１</a:t>
            </a:r>
            <a:endParaRPr kumimoji="1" lang="ja-JP" altLang="en-US" dirty="0">
              <a:solidFill>
                <a:srgbClr val="7030A0"/>
              </a:solidFill>
            </a:endParaRPr>
          </a:p>
        </p:txBody>
      </p:sp>
      <p:sp>
        <p:nvSpPr>
          <p:cNvPr id="8" name="サブタイトル 2"/>
          <p:cNvSpPr txBox="1">
            <a:spLocks/>
          </p:cNvSpPr>
          <p:nvPr/>
        </p:nvSpPr>
        <p:spPr>
          <a:xfrm>
            <a:off x="797980" y="1124744"/>
            <a:ext cx="7488832" cy="5544616"/>
          </a:xfrm>
          <a:prstGeom prst="rect">
            <a:avLst/>
          </a:prstGeom>
        </p:spPr>
        <p:txBody>
          <a:bodyPr vert="horz" lIns="91440" tIns="45720" rIns="91440" bIns="45720" rtlCol="0">
            <a:noAutofit/>
          </a:bodyPr>
          <a:lstStyle/>
          <a:p>
            <a:r>
              <a:rPr lang="ja-JP" altLang="en-US" sz="2400" dirty="0">
                <a:latin typeface="+mn-ea"/>
              </a:rPr>
              <a:t>３５</a:t>
            </a:r>
            <a:r>
              <a:rPr lang="ja-JP" altLang="ja-JP" sz="2400" dirty="0">
                <a:latin typeface="+mn-ea"/>
              </a:rPr>
              <a:t>歳　女性　</a:t>
            </a:r>
            <a:r>
              <a:rPr lang="en-US" altLang="ja-JP" sz="2400" dirty="0">
                <a:latin typeface="+mn-ea"/>
              </a:rPr>
              <a:t>155cm</a:t>
            </a:r>
            <a:r>
              <a:rPr lang="ja-JP" altLang="ja-JP" sz="2400" dirty="0">
                <a:latin typeface="+mn-ea"/>
              </a:rPr>
              <a:t>　</a:t>
            </a:r>
            <a:r>
              <a:rPr lang="en-US" altLang="ja-JP" sz="2400" dirty="0">
                <a:latin typeface="+mn-ea"/>
              </a:rPr>
              <a:t>56kg</a:t>
            </a:r>
            <a:r>
              <a:rPr lang="ja-JP" altLang="en-US" sz="2400" dirty="0">
                <a:latin typeface="+mn-ea"/>
              </a:rPr>
              <a:t>　独身  家事手伝い　</a:t>
            </a:r>
            <a:endParaRPr lang="en-US" altLang="ja-JP" sz="2400" dirty="0">
              <a:latin typeface="+mn-ea"/>
            </a:endParaRPr>
          </a:p>
          <a:p>
            <a:endParaRPr lang="ja-JP" altLang="ja-JP" sz="1000" dirty="0">
              <a:latin typeface="+mn-ea"/>
            </a:endParaRPr>
          </a:p>
          <a:p>
            <a:r>
              <a:rPr lang="en-US" altLang="ja-JP" sz="2400" dirty="0">
                <a:latin typeface="+mn-ea"/>
              </a:rPr>
              <a:t>〔</a:t>
            </a:r>
            <a:r>
              <a:rPr lang="ja-JP" altLang="ja-JP" sz="2400" dirty="0">
                <a:latin typeface="+mn-ea"/>
              </a:rPr>
              <a:t>主訴</a:t>
            </a:r>
            <a:r>
              <a:rPr lang="en-US" altLang="ja-JP" sz="2400" dirty="0">
                <a:latin typeface="+mn-ea"/>
              </a:rPr>
              <a:t>〕</a:t>
            </a:r>
            <a:r>
              <a:rPr lang="ja-JP" altLang="en-US" sz="2400" dirty="0">
                <a:latin typeface="+mn-ea"/>
              </a:rPr>
              <a:t> </a:t>
            </a:r>
            <a:r>
              <a:rPr lang="ja-JP" altLang="ja-JP" sz="2400" dirty="0">
                <a:latin typeface="+mn-ea"/>
              </a:rPr>
              <a:t>めまい</a:t>
            </a:r>
            <a:r>
              <a:rPr lang="en-US" altLang="ja-JP" sz="2400" dirty="0">
                <a:latin typeface="+mn-ea"/>
              </a:rPr>
              <a:t>(</a:t>
            </a:r>
            <a:r>
              <a:rPr lang="ja-JP" altLang="ja-JP" sz="2400" dirty="0">
                <a:latin typeface="+mn-ea"/>
              </a:rPr>
              <a:t>ふらつく感じ</a:t>
            </a:r>
            <a:r>
              <a:rPr lang="en-US" altLang="ja-JP" sz="2400" dirty="0">
                <a:latin typeface="+mn-ea"/>
              </a:rPr>
              <a:t>) </a:t>
            </a:r>
            <a:r>
              <a:rPr lang="ja-JP" altLang="ja-JP" sz="2400" dirty="0">
                <a:latin typeface="+mn-ea"/>
              </a:rPr>
              <a:t>　悪化</a:t>
            </a:r>
            <a:r>
              <a:rPr lang="ja-JP" altLang="en-US" sz="2400" dirty="0">
                <a:latin typeface="+mn-ea"/>
              </a:rPr>
              <a:t>１</a:t>
            </a:r>
            <a:r>
              <a:rPr lang="ja-JP" altLang="ja-JP" sz="2400" dirty="0">
                <a:latin typeface="+mn-ea"/>
              </a:rPr>
              <a:t>年</a:t>
            </a:r>
            <a:endParaRPr lang="en-US" altLang="ja-JP" sz="2400" dirty="0">
              <a:latin typeface="+mn-ea"/>
            </a:endParaRPr>
          </a:p>
          <a:p>
            <a:endParaRPr lang="ja-JP" altLang="ja-JP" sz="1000" dirty="0">
              <a:latin typeface="+mn-ea"/>
            </a:endParaRPr>
          </a:p>
          <a:p>
            <a:r>
              <a:rPr lang="en-US" altLang="ja-JP" sz="2400" dirty="0">
                <a:latin typeface="+mn-ea"/>
              </a:rPr>
              <a:t>〔</a:t>
            </a:r>
            <a:r>
              <a:rPr lang="ja-JP" altLang="ja-JP" sz="2400" dirty="0">
                <a:latin typeface="+mn-ea"/>
              </a:rPr>
              <a:t>現病歴</a:t>
            </a:r>
            <a:r>
              <a:rPr lang="en-US" altLang="ja-JP" sz="2400" dirty="0">
                <a:latin typeface="+mn-ea"/>
              </a:rPr>
              <a:t>〕</a:t>
            </a:r>
            <a:r>
              <a:rPr lang="ja-JP" altLang="en-US" sz="2400" dirty="0">
                <a:latin typeface="+mn-ea"/>
              </a:rPr>
              <a:t> </a:t>
            </a:r>
            <a:r>
              <a:rPr lang="ja-JP" altLang="ja-JP" sz="2400" dirty="0">
                <a:latin typeface="+mn-ea"/>
              </a:rPr>
              <a:t>１年くらい前から</a:t>
            </a:r>
            <a:r>
              <a:rPr lang="ja-JP" altLang="en-US" sz="2400" dirty="0">
                <a:latin typeface="+mn-ea"/>
              </a:rPr>
              <a:t>勤務していた</a:t>
            </a:r>
            <a:r>
              <a:rPr lang="ja-JP" altLang="ja-JP" sz="2400" dirty="0">
                <a:latin typeface="+mn-ea"/>
              </a:rPr>
              <a:t>会社の経営が</a:t>
            </a:r>
            <a:r>
              <a:rPr lang="ja-JP" altLang="en-US" sz="2400" dirty="0">
                <a:latin typeface="+mn-ea"/>
              </a:rPr>
              <a:t>悪化し</a:t>
            </a:r>
            <a:r>
              <a:rPr lang="ja-JP" altLang="ja-JP" sz="2400" dirty="0">
                <a:latin typeface="+mn-ea"/>
              </a:rPr>
              <a:t>、結局倒産したが</a:t>
            </a:r>
            <a:r>
              <a:rPr lang="ja-JP" altLang="en-US" sz="2400" dirty="0">
                <a:latin typeface="+mn-ea"/>
              </a:rPr>
              <a:t>、</a:t>
            </a:r>
            <a:r>
              <a:rPr lang="ja-JP" altLang="ja-JP" sz="2400" dirty="0">
                <a:latin typeface="+mn-ea"/>
              </a:rPr>
              <a:t>クレーム処理が多くなった。そのストレスで半年前から急に体調が悪化した。</a:t>
            </a:r>
            <a:r>
              <a:rPr lang="ja-JP" altLang="en-US" sz="2400" dirty="0">
                <a:latin typeface="+mn-ea"/>
              </a:rPr>
              <a:t>病院では「</a:t>
            </a:r>
            <a:r>
              <a:rPr lang="ja-JP" altLang="ja-JP" sz="2400" dirty="0">
                <a:latin typeface="+mn-ea"/>
              </a:rPr>
              <a:t>良性発作性頭位めまい症</a:t>
            </a:r>
            <a:r>
              <a:rPr lang="ja-JP" altLang="en-US" sz="2400" dirty="0">
                <a:latin typeface="+mn-ea"/>
              </a:rPr>
              <a:t>」と言われた。</a:t>
            </a:r>
            <a:endParaRPr lang="en-US" altLang="ja-JP" sz="2400" dirty="0">
              <a:latin typeface="+mn-ea"/>
            </a:endParaRPr>
          </a:p>
          <a:p>
            <a:r>
              <a:rPr lang="ja-JP" altLang="ja-JP" sz="2400" dirty="0">
                <a:latin typeface="+mn-ea"/>
              </a:rPr>
              <a:t>外出すると日差しがまぶしく、ときにふらつく。心配性で不安感がある、</a:t>
            </a:r>
            <a:r>
              <a:rPr lang="ja-JP" altLang="en-US" sz="2400" dirty="0">
                <a:latin typeface="+mn-ea"/>
              </a:rPr>
              <a:t>肩こりが強い、</a:t>
            </a:r>
            <a:r>
              <a:rPr lang="ja-JP" altLang="ja-JP" sz="2400" dirty="0">
                <a:latin typeface="+mn-ea"/>
              </a:rPr>
              <a:t>冷え症、便秘症でお腹が張りガスが多い。</a:t>
            </a:r>
          </a:p>
          <a:p>
            <a:r>
              <a:rPr lang="ja-JP" altLang="ja-JP" sz="2400" dirty="0">
                <a:latin typeface="+mn-ea"/>
              </a:rPr>
              <a:t>月経周期</a:t>
            </a:r>
            <a:r>
              <a:rPr lang="ja-JP" altLang="en-US" sz="2400" dirty="0">
                <a:latin typeface="+mn-ea"/>
              </a:rPr>
              <a:t>は２５日～</a:t>
            </a:r>
            <a:r>
              <a:rPr lang="ja-JP" altLang="ja-JP" sz="2400" dirty="0">
                <a:latin typeface="+mn-ea"/>
              </a:rPr>
              <a:t>２８</a:t>
            </a:r>
            <a:r>
              <a:rPr lang="ja-JP" altLang="en-US" sz="2400" dirty="0">
                <a:latin typeface="+mn-ea"/>
              </a:rPr>
              <a:t>日、</a:t>
            </a:r>
            <a:r>
              <a:rPr lang="ja-JP" altLang="ja-JP" sz="2400" dirty="0">
                <a:latin typeface="+mn-ea"/>
              </a:rPr>
              <a:t>月経期間</a:t>
            </a:r>
            <a:r>
              <a:rPr lang="ja-JP" altLang="en-US" sz="2400" dirty="0">
                <a:latin typeface="+mn-ea"/>
              </a:rPr>
              <a:t>は５日</a:t>
            </a:r>
            <a:endParaRPr lang="en-US" altLang="ja-JP" sz="2400" dirty="0">
              <a:latin typeface="+mn-ea"/>
            </a:endParaRPr>
          </a:p>
          <a:p>
            <a:r>
              <a:rPr lang="ja-JP" altLang="ja-JP" sz="2400" dirty="0">
                <a:latin typeface="+mn-ea"/>
              </a:rPr>
              <a:t>生理痛</a:t>
            </a:r>
            <a:r>
              <a:rPr lang="ja-JP" altLang="en-US" sz="2400" dirty="0">
                <a:latin typeface="+mn-ea"/>
              </a:rPr>
              <a:t>が強く塊が混じる、</a:t>
            </a:r>
            <a:r>
              <a:rPr lang="ja-JP" altLang="ja-JP" sz="2400" dirty="0">
                <a:latin typeface="+mn-ea"/>
              </a:rPr>
              <a:t>生理前に</a:t>
            </a:r>
            <a:r>
              <a:rPr lang="ja-JP" altLang="en-US" sz="2400" dirty="0">
                <a:latin typeface="+mn-ea"/>
              </a:rPr>
              <a:t>眩暈が悪化しやすい。</a:t>
            </a:r>
            <a:endParaRPr lang="en-US" altLang="ja-JP" sz="2400" dirty="0">
              <a:latin typeface="+mn-ea"/>
            </a:endParaRPr>
          </a:p>
          <a:p>
            <a:endParaRPr lang="en-US" altLang="ja-JP" sz="800" dirty="0">
              <a:latin typeface="+mn-ea"/>
            </a:endParaRPr>
          </a:p>
          <a:p>
            <a:r>
              <a:rPr lang="en-US" altLang="ja-JP" sz="2400" dirty="0">
                <a:latin typeface="+mn-ea"/>
              </a:rPr>
              <a:t>〔</a:t>
            </a:r>
            <a:r>
              <a:rPr lang="ja-JP" altLang="en-US" sz="2400" dirty="0">
                <a:latin typeface="+mn-ea"/>
              </a:rPr>
              <a:t>既往歴</a:t>
            </a:r>
            <a:r>
              <a:rPr lang="en-US" altLang="ja-JP" sz="2400" dirty="0">
                <a:latin typeface="+mn-ea"/>
              </a:rPr>
              <a:t>〕</a:t>
            </a:r>
            <a:r>
              <a:rPr lang="ja-JP" altLang="en-US" sz="2400" dirty="0">
                <a:latin typeface="+mn-ea"/>
              </a:rPr>
              <a:t> 特になし</a:t>
            </a:r>
            <a:endParaRPr lang="en-US" altLang="ja-JP" sz="2400" dirty="0">
              <a:latin typeface="+mn-ea"/>
            </a:endParaRPr>
          </a:p>
          <a:p>
            <a:endParaRPr lang="ja-JP" altLang="ja-JP" sz="1000" dirty="0">
              <a:latin typeface="+mn-ea"/>
            </a:endParaRPr>
          </a:p>
          <a:p>
            <a:r>
              <a:rPr lang="en-US" altLang="ja-JP" sz="2400" dirty="0">
                <a:latin typeface="+mn-ea"/>
              </a:rPr>
              <a:t>〔</a:t>
            </a:r>
            <a:r>
              <a:rPr lang="ja-JP" altLang="en-US" sz="2400" dirty="0">
                <a:latin typeface="+mn-ea"/>
              </a:rPr>
              <a:t>望診</a:t>
            </a:r>
            <a:r>
              <a:rPr lang="en-US" altLang="ja-JP" sz="2400" dirty="0">
                <a:latin typeface="+mn-ea"/>
              </a:rPr>
              <a:t>〕</a:t>
            </a:r>
            <a:r>
              <a:rPr lang="ja-JP" altLang="en-US" sz="2400" dirty="0">
                <a:latin typeface="+mn-ea"/>
              </a:rPr>
              <a:t>  </a:t>
            </a:r>
            <a:r>
              <a:rPr lang="ja-JP" altLang="ja-JP" sz="2400" dirty="0">
                <a:latin typeface="+mn-ea"/>
              </a:rPr>
              <a:t>舌質：</a:t>
            </a:r>
            <a:r>
              <a:rPr lang="ja-JP" altLang="en-US" sz="2400" dirty="0">
                <a:latin typeface="+mn-ea"/>
              </a:rPr>
              <a:t>暗紅</a:t>
            </a:r>
            <a:r>
              <a:rPr lang="ja-JP" altLang="ja-JP" sz="2400" dirty="0">
                <a:latin typeface="+mn-ea"/>
              </a:rPr>
              <a:t>　舌苔：</a:t>
            </a:r>
            <a:r>
              <a:rPr lang="ja-JP" altLang="en-US" sz="2400" dirty="0">
                <a:latin typeface="+mn-ea"/>
              </a:rPr>
              <a:t>白膩　</a:t>
            </a:r>
            <a:r>
              <a:rPr lang="ja-JP" altLang="ja-JP" sz="2400" dirty="0">
                <a:latin typeface="+mn-ea"/>
              </a:rPr>
              <a:t>舌</a:t>
            </a:r>
            <a:r>
              <a:rPr lang="ja-JP" altLang="en-US" sz="2400" dirty="0">
                <a:latin typeface="+mn-ea"/>
              </a:rPr>
              <a:t>裏</a:t>
            </a:r>
            <a:r>
              <a:rPr lang="ja-JP" altLang="ja-JP" sz="2400" dirty="0">
                <a:latin typeface="+mn-ea"/>
              </a:rPr>
              <a:t>静脈</a:t>
            </a:r>
            <a:r>
              <a:rPr lang="ja-JP" altLang="en-US" sz="2400" dirty="0">
                <a:latin typeface="+mn-ea"/>
              </a:rPr>
              <a:t>の</a:t>
            </a:r>
            <a:r>
              <a:rPr lang="ja-JP" altLang="ja-JP" sz="2400" dirty="0">
                <a:latin typeface="+mn-ea"/>
              </a:rPr>
              <a:t>怒張あり　</a:t>
            </a:r>
            <a:endParaRPr lang="en-US" altLang="ja-JP" sz="2400" dirty="0">
              <a:latin typeface="+mn-ea"/>
            </a:endParaRPr>
          </a:p>
          <a:p>
            <a:endParaRPr lang="en-US" altLang="ja-JP" sz="800" dirty="0">
              <a:latin typeface="+mn-ea"/>
            </a:endParaRPr>
          </a:p>
          <a:p>
            <a:endParaRPr lang="en-US" altLang="ja-JP"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39364488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908720"/>
            <a:ext cx="7056784" cy="655633"/>
          </a:xfrm>
        </p:spPr>
        <p:txBody>
          <a:bodyPr>
            <a:normAutofit fontScale="90000"/>
          </a:bodyPr>
          <a:lstStyle/>
          <a:p>
            <a:r>
              <a:rPr lang="ja-JP" altLang="en-US" dirty="0">
                <a:solidFill>
                  <a:srgbClr val="7030A0"/>
                </a:solidFill>
              </a:rPr>
              <a:t>症例１</a:t>
            </a:r>
            <a:endParaRPr kumimoji="1" lang="ja-JP" altLang="en-US" b="1" dirty="0">
              <a:solidFill>
                <a:srgbClr val="7030A0"/>
              </a:solidFill>
            </a:endParaRPr>
          </a:p>
        </p:txBody>
      </p:sp>
      <p:sp>
        <p:nvSpPr>
          <p:cNvPr id="8" name="サブタイトル 2"/>
          <p:cNvSpPr txBox="1">
            <a:spLocks/>
          </p:cNvSpPr>
          <p:nvPr/>
        </p:nvSpPr>
        <p:spPr>
          <a:xfrm>
            <a:off x="1046281" y="1940378"/>
            <a:ext cx="7776864" cy="4608512"/>
          </a:xfrm>
          <a:prstGeom prst="rect">
            <a:avLst/>
          </a:prstGeom>
        </p:spPr>
        <p:txBody>
          <a:bodyPr vert="horz" lIns="91440" tIns="45720" rIns="91440" bIns="45720" rtlCol="0">
            <a:noAutofit/>
          </a:bodyPr>
          <a:lstStyle/>
          <a:p>
            <a:endParaRPr lang="en-US" altLang="ja-JP" sz="2000" dirty="0">
              <a:latin typeface="ＭＳ ゴシック" pitchFamily="49" charset="-128"/>
              <a:ea typeface="ＭＳ ゴシック"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症候分析</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lang="en-US" altLang="ja-JP" sz="2400" b="1" dirty="0">
              <a:latin typeface="ＭＳ ゴシック" pitchFamily="49" charset="-128"/>
              <a:ea typeface="ＭＳ ゴシック" pitchFamily="49" charset="-128"/>
            </a:endParaRPr>
          </a:p>
          <a:p>
            <a:endParaRPr lang="en-US" altLang="ja-JP" sz="2400" b="1" dirty="0">
              <a:latin typeface="ＭＳ ゴシック" pitchFamily="49" charset="-128"/>
              <a:ea typeface="ＭＳ ゴシック" pitchFamily="49" charset="-128"/>
            </a:endParaRPr>
          </a:p>
          <a:p>
            <a:r>
              <a:rPr lang="ja-JP" altLang="en-US" sz="2400" dirty="0">
                <a:latin typeface="+mn-ea"/>
              </a:rPr>
              <a:t>　日</a:t>
            </a:r>
            <a:r>
              <a:rPr lang="ja-JP" altLang="ja-JP" sz="2400" dirty="0">
                <a:latin typeface="+mn-ea"/>
              </a:rPr>
              <a:t>差しがまぶしく、ふらつく</a:t>
            </a:r>
            <a:r>
              <a:rPr lang="ja-JP" altLang="en-US" sz="2400" dirty="0">
                <a:latin typeface="+mn-ea"/>
              </a:rPr>
              <a:t>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a:t>
            </a:r>
            <a:r>
              <a:rPr lang="ja-JP" altLang="ja-JP" sz="2400" dirty="0">
                <a:latin typeface="+mn-ea"/>
              </a:rPr>
              <a:t>心配性で不安感がある</a:t>
            </a:r>
            <a:r>
              <a:rPr lang="ja-JP" altLang="en-US" sz="2400" dirty="0">
                <a:latin typeface="+mn-ea"/>
              </a:rPr>
              <a:t>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a:t>
            </a:r>
            <a:r>
              <a:rPr lang="ja-JP" altLang="ja-JP" sz="2400" dirty="0">
                <a:latin typeface="+mn-ea"/>
              </a:rPr>
              <a:t>お腹が張りガスが多い</a:t>
            </a:r>
            <a:r>
              <a:rPr lang="ja-JP" altLang="en-US" sz="2400" dirty="0">
                <a:latin typeface="+mn-ea"/>
              </a:rPr>
              <a:t>　　　 　　　　 </a:t>
            </a:r>
            <a:r>
              <a:rPr lang="ja-JP" altLang="en-US" sz="2400" b="1" dirty="0">
                <a:latin typeface="+mn-ea"/>
              </a:rPr>
              <a:t>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a:t>
            </a:r>
            <a:r>
              <a:rPr lang="ja-JP" altLang="ja-JP" sz="2400" dirty="0">
                <a:latin typeface="+mn-ea"/>
              </a:rPr>
              <a:t>生理痛</a:t>
            </a:r>
            <a:r>
              <a:rPr lang="ja-JP" altLang="en-US" sz="2400" dirty="0">
                <a:latin typeface="+mn-ea"/>
              </a:rPr>
              <a:t>が強く塊が混じる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a:t>
            </a:r>
            <a:r>
              <a:rPr lang="ja-JP" altLang="ja-JP" sz="2400" dirty="0">
                <a:latin typeface="+mn-ea"/>
              </a:rPr>
              <a:t>舌質</a:t>
            </a:r>
            <a:r>
              <a:rPr lang="ja-JP" altLang="en-US" sz="2400" dirty="0">
                <a:latin typeface="+mn-ea"/>
              </a:rPr>
              <a:t>暗紅、</a:t>
            </a:r>
            <a:r>
              <a:rPr lang="ja-JP" altLang="ja-JP" sz="2400" dirty="0">
                <a:latin typeface="+mn-ea"/>
              </a:rPr>
              <a:t>舌</a:t>
            </a:r>
            <a:r>
              <a:rPr lang="ja-JP" altLang="en-US" sz="2400" dirty="0">
                <a:latin typeface="+mn-ea"/>
              </a:rPr>
              <a:t>裏</a:t>
            </a:r>
            <a:r>
              <a:rPr lang="ja-JP" altLang="ja-JP" sz="2400" dirty="0">
                <a:latin typeface="+mn-ea"/>
              </a:rPr>
              <a:t>静脈</a:t>
            </a:r>
            <a:r>
              <a:rPr lang="ja-JP" altLang="en-US" sz="2400" dirty="0">
                <a:latin typeface="+mn-ea"/>
              </a:rPr>
              <a:t>の</a:t>
            </a:r>
            <a:r>
              <a:rPr lang="ja-JP" altLang="ja-JP" sz="2400" dirty="0">
                <a:latin typeface="+mn-ea"/>
              </a:rPr>
              <a:t>怒張あり　</a:t>
            </a:r>
            <a:r>
              <a:rPr lang="ja-JP" altLang="en-US" sz="2400" dirty="0">
                <a:latin typeface="+mn-ea"/>
              </a:rPr>
              <a:t> 　</a:t>
            </a:r>
            <a:r>
              <a:rPr lang="ja-JP" altLang="en-US" sz="2400" b="1" dirty="0">
                <a:latin typeface="+mn-ea"/>
              </a:rPr>
              <a:t> </a:t>
            </a:r>
            <a:r>
              <a:rPr lang="ja-JP" altLang="en-US" sz="2400" b="1" dirty="0">
                <a:latin typeface="ＭＳ ゴシック" pitchFamily="49" charset="-128"/>
                <a:ea typeface="ＭＳ ゴシック" pitchFamily="49" charset="-128"/>
              </a:rPr>
              <a:t>・・・</a:t>
            </a:r>
            <a:endParaRPr lang="en-US" altLang="ja-JP" sz="2400" b="1" dirty="0">
              <a:solidFill>
                <a:srgbClr val="FF0000"/>
              </a:solidFill>
              <a:latin typeface="ＭＳ ゴシック" pitchFamily="49" charset="-128"/>
              <a:ea typeface="ＭＳ ゴシック" pitchFamily="49" charset="-128"/>
            </a:endParaRPr>
          </a:p>
          <a:p>
            <a:r>
              <a:rPr lang="ja-JP" altLang="en-US" sz="2400" b="1" dirty="0">
                <a:latin typeface="ＭＳ ゴシック" pitchFamily="49" charset="-128"/>
                <a:ea typeface="ＭＳ ゴシック" pitchFamily="49" charset="-128"/>
              </a:rPr>
              <a:t>　</a:t>
            </a:r>
            <a:endParaRPr lang="en-US" altLang="ja-JP"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772018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548680"/>
            <a:ext cx="7056784" cy="655633"/>
          </a:xfrm>
        </p:spPr>
        <p:txBody>
          <a:bodyPr>
            <a:normAutofit fontScale="90000"/>
          </a:bodyPr>
          <a:lstStyle/>
          <a:p>
            <a:r>
              <a:rPr lang="ja-JP" altLang="en-US" dirty="0">
                <a:solidFill>
                  <a:srgbClr val="7030A0"/>
                </a:solidFill>
              </a:rPr>
              <a:t>症例１</a:t>
            </a:r>
            <a:endParaRPr kumimoji="1" lang="ja-JP" altLang="en-US" dirty="0">
              <a:solidFill>
                <a:srgbClr val="0070C0"/>
              </a:solidFill>
            </a:endParaRPr>
          </a:p>
        </p:txBody>
      </p:sp>
      <p:sp>
        <p:nvSpPr>
          <p:cNvPr id="8" name="サブタイトル 2"/>
          <p:cNvSpPr txBox="1">
            <a:spLocks/>
          </p:cNvSpPr>
          <p:nvPr/>
        </p:nvSpPr>
        <p:spPr>
          <a:xfrm>
            <a:off x="944742" y="1556792"/>
            <a:ext cx="7731714" cy="4536504"/>
          </a:xfrm>
          <a:prstGeom prst="rect">
            <a:avLst/>
          </a:prstGeom>
        </p:spPr>
        <p:txBody>
          <a:bodyPr vert="horz" lIns="91440" tIns="45720" rIns="91440" bIns="45720" rtlCol="0">
            <a:noAutofit/>
          </a:bodyPr>
          <a:lstStyle/>
          <a:p>
            <a:r>
              <a:rPr lang="ja-JP" altLang="ja-JP" sz="2800" dirty="0"/>
              <a:t>［</a:t>
            </a:r>
            <a:r>
              <a:rPr lang="ja-JP" altLang="en-US" sz="2800" dirty="0"/>
              <a:t>病因病機</a:t>
            </a:r>
            <a:r>
              <a:rPr lang="ja-JP" altLang="ja-JP" sz="2800" dirty="0"/>
              <a:t>］</a:t>
            </a:r>
            <a:endParaRPr lang="en-US" altLang="ja-JP" sz="2800" dirty="0"/>
          </a:p>
          <a:p>
            <a:endParaRPr lang="en-US" altLang="ja-JP" sz="1200" dirty="0"/>
          </a:p>
          <a:p>
            <a:endParaRPr lang="en-US" altLang="ja-JP" sz="1200" dirty="0"/>
          </a:p>
        </p:txBody>
      </p:sp>
    </p:spTree>
    <p:extLst>
      <p:ext uri="{BB962C8B-B14F-4D97-AF65-F5344CB8AC3E}">
        <p14:creationId xmlns:p14="http://schemas.microsoft.com/office/powerpoint/2010/main" val="19695398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043608" y="2060848"/>
            <a:ext cx="7344816" cy="3847207"/>
          </a:xfrm>
          <a:prstGeom prst="rect">
            <a:avLst/>
          </a:prstGeom>
        </p:spPr>
        <p:txBody>
          <a:bodyPr wrap="square">
            <a:spAutoFit/>
          </a:bodyPr>
          <a:lstStyle/>
          <a:p>
            <a:r>
              <a:rPr lang="ja-JP" altLang="en-US" sz="3200" b="0" i="0" dirty="0">
                <a:solidFill>
                  <a:srgbClr val="292938"/>
                </a:solidFill>
                <a:effectLst/>
                <a:latin typeface="Noto Sans JP"/>
              </a:rPr>
              <a:t>めまいとは、身体の平衡</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バランス</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を保てなくなる状態のことを指します。</a:t>
            </a:r>
            <a:endParaRPr lang="en-US" altLang="ja-JP" sz="3200" b="0" i="0" dirty="0">
              <a:solidFill>
                <a:srgbClr val="292938"/>
              </a:solidFill>
              <a:effectLst/>
              <a:latin typeface="Noto Sans JP"/>
            </a:endParaRPr>
          </a:p>
          <a:p>
            <a:endParaRPr lang="en-US" altLang="ja-JP" sz="2000" b="0" i="0" dirty="0">
              <a:solidFill>
                <a:srgbClr val="292938"/>
              </a:solidFill>
              <a:effectLst/>
              <a:latin typeface="Noto Sans JP"/>
            </a:endParaRPr>
          </a:p>
          <a:p>
            <a:r>
              <a:rPr lang="ja-JP" altLang="en-US" sz="3200" b="0" i="0" dirty="0">
                <a:solidFill>
                  <a:srgbClr val="292938"/>
                </a:solidFill>
                <a:effectLst/>
                <a:latin typeface="Noto Sans JP"/>
              </a:rPr>
              <a:t>大まかに分けると、平衡感覚に異常が生じる部分は耳</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末梢性</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の場合と脳</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中枢性</a:t>
            </a:r>
            <a:r>
              <a:rPr lang="en-US" altLang="ja-JP" sz="3200" b="0" i="0" dirty="0">
                <a:solidFill>
                  <a:srgbClr val="292938"/>
                </a:solidFill>
                <a:effectLst/>
                <a:latin typeface="Noto Sans JP"/>
              </a:rPr>
              <a:t>)</a:t>
            </a:r>
            <a:r>
              <a:rPr lang="ja-JP" altLang="en-US" sz="3200" b="0" i="0" dirty="0">
                <a:solidFill>
                  <a:srgbClr val="292938"/>
                </a:solidFill>
                <a:effectLst/>
                <a:latin typeface="Noto Sans JP"/>
              </a:rPr>
              <a:t>の場合があり、自覚症状としては「回転性」「ふらつき感」 「前失神」の</a:t>
            </a:r>
            <a:r>
              <a:rPr lang="ja-JP" altLang="en-US" sz="3200" dirty="0">
                <a:solidFill>
                  <a:srgbClr val="292938"/>
                </a:solidFill>
                <a:latin typeface="Noto Sans JP"/>
              </a:rPr>
              <a:t>３</a:t>
            </a:r>
            <a:r>
              <a:rPr lang="ja-JP" altLang="en-US" sz="3200" b="0" i="0" dirty="0">
                <a:solidFill>
                  <a:srgbClr val="292938"/>
                </a:solidFill>
                <a:effectLst/>
                <a:latin typeface="Noto Sans JP"/>
              </a:rPr>
              <a:t>パターンがあります。</a:t>
            </a:r>
            <a:endParaRPr lang="ja-JP" altLang="en-US" sz="3200" dirty="0"/>
          </a:p>
        </p:txBody>
      </p:sp>
      <p:sp>
        <p:nvSpPr>
          <p:cNvPr id="5" name="タイトル 4"/>
          <p:cNvSpPr>
            <a:spLocks noGrp="1"/>
          </p:cNvSpPr>
          <p:nvPr>
            <p:ph type="title"/>
          </p:nvPr>
        </p:nvSpPr>
        <p:spPr>
          <a:xfrm>
            <a:off x="1907704" y="54983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めまいとは</a:t>
            </a:r>
          </a:p>
        </p:txBody>
      </p:sp>
    </p:spTree>
    <p:extLst>
      <p:ext uri="{BB962C8B-B14F-4D97-AF65-F5344CB8AC3E}">
        <p14:creationId xmlns:p14="http://schemas.microsoft.com/office/powerpoint/2010/main" val="8272158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2525" y="620688"/>
            <a:ext cx="7056784" cy="655633"/>
          </a:xfrm>
        </p:spPr>
        <p:txBody>
          <a:bodyPr>
            <a:normAutofit fontScale="90000"/>
          </a:bodyPr>
          <a:lstStyle/>
          <a:p>
            <a:r>
              <a:rPr lang="ja-JP" altLang="en-US" dirty="0">
                <a:solidFill>
                  <a:srgbClr val="7030A0"/>
                </a:solidFill>
              </a:rPr>
              <a:t>症例１</a:t>
            </a:r>
            <a:endParaRPr kumimoji="1" lang="ja-JP" altLang="en-US" dirty="0">
              <a:solidFill>
                <a:srgbClr val="7030A0"/>
              </a:solidFill>
            </a:endParaRPr>
          </a:p>
        </p:txBody>
      </p:sp>
      <p:sp>
        <p:nvSpPr>
          <p:cNvPr id="8" name="サブタイトル 2"/>
          <p:cNvSpPr txBox="1">
            <a:spLocks/>
          </p:cNvSpPr>
          <p:nvPr/>
        </p:nvSpPr>
        <p:spPr>
          <a:xfrm>
            <a:off x="1115616" y="2060848"/>
            <a:ext cx="7540856" cy="3528392"/>
          </a:xfrm>
          <a:prstGeom prst="rect">
            <a:avLst/>
          </a:prstGeom>
        </p:spPr>
        <p:txBody>
          <a:bodyPr vert="horz" lIns="91440" tIns="45720" rIns="91440" bIns="45720" rtlCol="0">
            <a:noAutofit/>
          </a:bodyPr>
          <a:lstStyle/>
          <a:p>
            <a:r>
              <a:rPr lang="en-US" altLang="ja-JP" sz="2800" dirty="0"/>
              <a:t>〔</a:t>
            </a:r>
            <a:r>
              <a:rPr lang="ja-JP" altLang="ja-JP" sz="2800" dirty="0"/>
              <a:t>弁証</a:t>
            </a:r>
            <a:r>
              <a:rPr lang="en-US" altLang="ja-JP" sz="2800" dirty="0"/>
              <a:t>〕</a:t>
            </a:r>
          </a:p>
          <a:p>
            <a:endParaRPr lang="ja-JP" altLang="ja-JP" sz="4000" dirty="0"/>
          </a:p>
          <a:p>
            <a:r>
              <a:rPr lang="en-US" altLang="ja-JP" sz="2800" dirty="0"/>
              <a:t>〔</a:t>
            </a:r>
            <a:r>
              <a:rPr lang="ja-JP" altLang="ja-JP" sz="2800" dirty="0"/>
              <a:t>治則</a:t>
            </a:r>
            <a:r>
              <a:rPr lang="en-US" altLang="ja-JP" sz="2800" dirty="0"/>
              <a:t>〕</a:t>
            </a:r>
            <a:r>
              <a:rPr lang="ja-JP" altLang="en-US" sz="2800" dirty="0"/>
              <a:t>　 </a:t>
            </a:r>
            <a:endParaRPr lang="en-US" altLang="ja-JP" sz="2800" dirty="0"/>
          </a:p>
          <a:p>
            <a:endParaRPr lang="en-US" altLang="ja-JP" sz="4000" dirty="0"/>
          </a:p>
          <a:p>
            <a:r>
              <a:rPr lang="en-US" altLang="ja-JP" sz="2800" dirty="0"/>
              <a:t>〔</a:t>
            </a:r>
            <a:r>
              <a:rPr lang="ja-JP" altLang="ja-JP" sz="2800" dirty="0"/>
              <a:t>処方</a:t>
            </a:r>
            <a:r>
              <a:rPr lang="en-US" altLang="ja-JP" sz="2800" dirty="0"/>
              <a:t>〕</a:t>
            </a:r>
            <a:endParaRPr lang="en-US" altLang="ja-JP" sz="2400" dirty="0"/>
          </a:p>
          <a:p>
            <a:r>
              <a:rPr lang="ja-JP" altLang="en-US" sz="2400" dirty="0"/>
              <a:t>　　　　　　　　　　　　　　　　</a:t>
            </a:r>
            <a:r>
              <a:rPr lang="ja-JP" altLang="en-US" sz="2000" dirty="0"/>
              <a:t>　　　</a:t>
            </a:r>
            <a:endParaRPr lang="en-US" altLang="ja-JP"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488484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6360" y="476672"/>
            <a:ext cx="7056784" cy="655633"/>
          </a:xfrm>
        </p:spPr>
        <p:txBody>
          <a:bodyPr>
            <a:normAutofit fontScale="90000"/>
          </a:bodyPr>
          <a:lstStyle/>
          <a:p>
            <a:r>
              <a:rPr lang="ja-JP" altLang="en-US" dirty="0">
                <a:solidFill>
                  <a:srgbClr val="7030A0"/>
                </a:solidFill>
              </a:rPr>
              <a:t>症例１</a:t>
            </a:r>
            <a:endParaRPr kumimoji="1" lang="ja-JP" altLang="en-US" dirty="0">
              <a:solidFill>
                <a:srgbClr val="0070C0"/>
              </a:solidFill>
            </a:endParaRPr>
          </a:p>
        </p:txBody>
      </p:sp>
      <p:sp>
        <p:nvSpPr>
          <p:cNvPr id="8" name="サブタイトル 2"/>
          <p:cNvSpPr txBox="1">
            <a:spLocks/>
          </p:cNvSpPr>
          <p:nvPr/>
        </p:nvSpPr>
        <p:spPr>
          <a:xfrm>
            <a:off x="916360" y="1412776"/>
            <a:ext cx="7416824" cy="5184576"/>
          </a:xfrm>
          <a:prstGeom prst="rect">
            <a:avLst/>
          </a:prstGeom>
        </p:spPr>
        <p:txBody>
          <a:bodyPr vert="horz" lIns="91440" tIns="45720" rIns="91440" bIns="45720" rtlCol="0">
            <a:noAutofit/>
          </a:bodyPr>
          <a:lstStyle/>
          <a:p>
            <a:r>
              <a:rPr lang="zh-CN"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rPr>
              <a:t>経過</a:t>
            </a:r>
            <a:r>
              <a:rPr lang="zh-CN" altLang="ja-JP" sz="2800" dirty="0">
                <a:latin typeface="ＭＳ Ｐゴシック" panose="020B0600070205080204" pitchFamily="50" charset="-128"/>
                <a:ea typeface="ＭＳ Ｐゴシック" panose="020B0600070205080204" pitchFamily="50" charset="-128"/>
              </a:rPr>
              <a:t>］</a:t>
            </a:r>
            <a:endParaRPr lang="en-US" altLang="zh-CN" sz="2800" dirty="0">
              <a:latin typeface="ＭＳ Ｐゴシック" panose="020B0600070205080204" pitchFamily="50" charset="-128"/>
              <a:ea typeface="ＭＳ Ｐゴシック" panose="020B0600070205080204" pitchFamily="50" charset="-128"/>
            </a:endParaRPr>
          </a:p>
          <a:p>
            <a:endParaRPr lang="en-US" altLang="ja-JP" sz="1200" dirty="0">
              <a:latin typeface="ＭＳ Ｐゴシック" panose="020B0600070205080204" pitchFamily="50" charset="-128"/>
              <a:ea typeface="ＭＳ Ｐゴシック" panose="020B0600070205080204" pitchFamily="50" charset="-128"/>
            </a:endParaRPr>
          </a:p>
          <a:p>
            <a:r>
              <a:rPr lang="ja-JP" altLang="en-US" sz="2800" dirty="0">
                <a:latin typeface="+mn-ea"/>
              </a:rPr>
              <a:t>１ヶ月の服用でめまいやふらつきがだいぶ良くなった。３ヶ月で生理痛や肩こりなどの症状もほとんど改善した。</a:t>
            </a:r>
            <a:endParaRPr lang="en-US" altLang="ja-JP" sz="2800" dirty="0">
              <a:latin typeface="+mn-ea"/>
            </a:endParaRPr>
          </a:p>
          <a:p>
            <a:endParaRPr lang="en-US" altLang="ja-JP" sz="2800" dirty="0">
              <a:latin typeface="+mn-ea"/>
            </a:endParaRPr>
          </a:p>
          <a:p>
            <a:r>
              <a:rPr lang="zh-CN"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rPr>
              <a:t>考察</a:t>
            </a:r>
            <a:r>
              <a:rPr lang="zh-CN" altLang="ja-JP" sz="2800" dirty="0">
                <a:latin typeface="ＭＳ Ｐゴシック" panose="020B0600070205080204" pitchFamily="50" charset="-128"/>
                <a:ea typeface="ＭＳ Ｐゴシック" panose="020B0600070205080204" pitchFamily="50" charset="-128"/>
              </a:rPr>
              <a:t>］</a:t>
            </a:r>
            <a:endParaRPr lang="en-US" altLang="zh-CN" sz="2800" dirty="0">
              <a:latin typeface="ＭＳ Ｐゴシック" panose="020B0600070205080204" pitchFamily="50" charset="-128"/>
              <a:ea typeface="ＭＳ Ｐゴシック" panose="020B0600070205080204" pitchFamily="50" charset="-128"/>
            </a:endParaRPr>
          </a:p>
          <a:p>
            <a:endParaRPr lang="en-US" altLang="ja-JP" sz="1200" dirty="0">
              <a:latin typeface="ＭＳ Ｐゴシック" panose="020B0600070205080204" pitchFamily="50" charset="-128"/>
              <a:ea typeface="ＭＳ Ｐゴシック" panose="020B0600070205080204" pitchFamily="50" charset="-128"/>
            </a:endParaRPr>
          </a:p>
          <a:p>
            <a:endParaRPr lang="ja-JP" altLang="ja-JP" sz="2800" dirty="0"/>
          </a:p>
          <a:p>
            <a:endParaRPr lang="en-US" altLang="ja-JP" sz="2400" b="1" dirty="0">
              <a:latin typeface="ＭＳ ゴシック" pitchFamily="49" charset="-128"/>
              <a:ea typeface="ＭＳ ゴシック" pitchFamily="49" charset="-128"/>
            </a:endParaRPr>
          </a:p>
          <a:p>
            <a:endParaRPr lang="en-US" altLang="ja-JP" sz="2800" dirty="0">
              <a:latin typeface="+mn-ea"/>
            </a:endParaRPr>
          </a:p>
        </p:txBody>
      </p:sp>
    </p:spTree>
    <p:extLst>
      <p:ext uri="{BB962C8B-B14F-4D97-AF65-F5344CB8AC3E}">
        <p14:creationId xmlns:p14="http://schemas.microsoft.com/office/powerpoint/2010/main" val="1053560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4004" y="332656"/>
            <a:ext cx="7056784" cy="655633"/>
          </a:xfrm>
        </p:spPr>
        <p:txBody>
          <a:bodyPr>
            <a:normAutofit fontScale="90000"/>
          </a:bodyPr>
          <a:lstStyle/>
          <a:p>
            <a:r>
              <a:rPr lang="ja-JP" altLang="en-US" dirty="0">
                <a:solidFill>
                  <a:srgbClr val="7030A0"/>
                </a:solidFill>
              </a:rPr>
              <a:t>症例２</a:t>
            </a:r>
            <a:endParaRPr kumimoji="1" lang="ja-JP" altLang="en-US" dirty="0">
              <a:solidFill>
                <a:srgbClr val="7030A0"/>
              </a:solidFill>
            </a:endParaRPr>
          </a:p>
        </p:txBody>
      </p:sp>
      <p:sp>
        <p:nvSpPr>
          <p:cNvPr id="8" name="サブタイトル 2"/>
          <p:cNvSpPr txBox="1">
            <a:spLocks/>
          </p:cNvSpPr>
          <p:nvPr/>
        </p:nvSpPr>
        <p:spPr>
          <a:xfrm>
            <a:off x="848786" y="1268760"/>
            <a:ext cx="7446428" cy="5400600"/>
          </a:xfrm>
          <a:prstGeom prst="rect">
            <a:avLst/>
          </a:prstGeom>
        </p:spPr>
        <p:txBody>
          <a:bodyPr vert="horz" lIns="91440" tIns="45720" rIns="91440" bIns="45720" rtlCol="0">
            <a:noAutofit/>
          </a:bodyPr>
          <a:lstStyle/>
          <a:p>
            <a:r>
              <a:rPr lang="ja-JP" altLang="en-US" sz="2400" dirty="0">
                <a:latin typeface="+mn-ea"/>
              </a:rPr>
              <a:t>６３</a:t>
            </a:r>
            <a:r>
              <a:rPr lang="ja-JP" altLang="ja-JP" sz="2400" dirty="0">
                <a:latin typeface="+mn-ea"/>
              </a:rPr>
              <a:t>歳　</a:t>
            </a:r>
            <a:r>
              <a:rPr lang="ja-JP" altLang="en-US" sz="2400" dirty="0">
                <a:latin typeface="+mn-ea"/>
              </a:rPr>
              <a:t>男</a:t>
            </a:r>
            <a:r>
              <a:rPr lang="ja-JP" altLang="ja-JP" sz="2400" dirty="0">
                <a:latin typeface="+mn-ea"/>
              </a:rPr>
              <a:t>性　</a:t>
            </a:r>
            <a:r>
              <a:rPr lang="en-US" altLang="ja-JP" sz="2400" dirty="0">
                <a:latin typeface="+mn-ea"/>
              </a:rPr>
              <a:t>175cm</a:t>
            </a:r>
            <a:r>
              <a:rPr lang="ja-JP" altLang="ja-JP" sz="2400" dirty="0">
                <a:latin typeface="+mn-ea"/>
              </a:rPr>
              <a:t>　</a:t>
            </a:r>
            <a:r>
              <a:rPr lang="en-US" altLang="ja-JP" sz="2400" dirty="0">
                <a:latin typeface="+mn-ea"/>
              </a:rPr>
              <a:t>63kg</a:t>
            </a:r>
            <a:r>
              <a:rPr lang="ja-JP" altLang="en-US" sz="2400" dirty="0">
                <a:latin typeface="+mn-ea"/>
              </a:rPr>
              <a:t>　  会社役員　</a:t>
            </a:r>
            <a:endParaRPr lang="en-US" altLang="ja-JP" sz="2400" dirty="0">
              <a:latin typeface="+mn-ea"/>
            </a:endParaRPr>
          </a:p>
          <a:p>
            <a:endParaRPr lang="ja-JP" altLang="ja-JP" sz="1000" dirty="0">
              <a:latin typeface="+mn-ea"/>
            </a:endParaRPr>
          </a:p>
          <a:p>
            <a:r>
              <a:rPr lang="en-US" altLang="ja-JP" sz="2400" dirty="0">
                <a:latin typeface="+mn-ea"/>
              </a:rPr>
              <a:t>〔</a:t>
            </a:r>
            <a:r>
              <a:rPr lang="ja-JP" altLang="ja-JP" sz="2400" dirty="0">
                <a:latin typeface="+mn-ea"/>
              </a:rPr>
              <a:t>主訴</a:t>
            </a:r>
            <a:r>
              <a:rPr lang="en-US" altLang="ja-JP" sz="2400" dirty="0">
                <a:latin typeface="+mn-ea"/>
              </a:rPr>
              <a:t>〕</a:t>
            </a:r>
            <a:r>
              <a:rPr lang="ja-JP" altLang="en-US" sz="2400" dirty="0">
                <a:latin typeface="+mn-ea"/>
              </a:rPr>
              <a:t> </a:t>
            </a:r>
            <a:r>
              <a:rPr lang="ja-JP" altLang="ja-JP" sz="2400" dirty="0">
                <a:latin typeface="+mn-ea"/>
              </a:rPr>
              <a:t>めまい</a:t>
            </a:r>
            <a:r>
              <a:rPr lang="en-US" altLang="ja-JP" sz="2400" dirty="0">
                <a:latin typeface="+mn-ea"/>
              </a:rPr>
              <a:t>(</a:t>
            </a:r>
            <a:r>
              <a:rPr lang="ja-JP" altLang="ja-JP" sz="2400" dirty="0">
                <a:latin typeface="+mn-ea"/>
              </a:rPr>
              <a:t>ふらつく感じ</a:t>
            </a:r>
            <a:r>
              <a:rPr lang="en-US" altLang="ja-JP" sz="2400" dirty="0">
                <a:latin typeface="+mn-ea"/>
              </a:rPr>
              <a:t>) </a:t>
            </a:r>
            <a:r>
              <a:rPr lang="ja-JP" altLang="ja-JP" sz="2400" dirty="0">
                <a:latin typeface="+mn-ea"/>
              </a:rPr>
              <a:t>　悪化</a:t>
            </a:r>
            <a:r>
              <a:rPr lang="ja-JP" altLang="en-US" sz="2400" dirty="0">
                <a:latin typeface="+mn-ea"/>
              </a:rPr>
              <a:t>半</a:t>
            </a:r>
            <a:r>
              <a:rPr lang="ja-JP" altLang="ja-JP" sz="2400" dirty="0">
                <a:latin typeface="+mn-ea"/>
              </a:rPr>
              <a:t>年</a:t>
            </a:r>
            <a:endParaRPr lang="en-US" altLang="ja-JP" sz="2400" dirty="0">
              <a:latin typeface="+mn-ea"/>
            </a:endParaRPr>
          </a:p>
          <a:p>
            <a:endParaRPr lang="ja-JP" altLang="ja-JP" sz="1000" dirty="0">
              <a:latin typeface="+mn-ea"/>
            </a:endParaRPr>
          </a:p>
          <a:p>
            <a:r>
              <a:rPr lang="en-US" altLang="ja-JP" sz="2400" dirty="0">
                <a:latin typeface="+mn-ea"/>
              </a:rPr>
              <a:t>〔</a:t>
            </a:r>
            <a:r>
              <a:rPr lang="ja-JP" altLang="ja-JP" sz="2400" dirty="0">
                <a:latin typeface="+mn-ea"/>
              </a:rPr>
              <a:t>現病歴</a:t>
            </a:r>
            <a:r>
              <a:rPr lang="en-US" altLang="ja-JP" sz="2400" dirty="0">
                <a:latin typeface="+mn-ea"/>
              </a:rPr>
              <a:t>〕</a:t>
            </a:r>
            <a:r>
              <a:rPr lang="ja-JP" altLang="en-US" sz="2400" dirty="0">
                <a:latin typeface="+mn-ea"/>
              </a:rPr>
              <a:t> ４０代のころからめまいの持病がある。半年前にめまいがあったが、その時に強い不安感を感じた。</a:t>
            </a:r>
            <a:endParaRPr lang="en-US" altLang="ja-JP" sz="2400" dirty="0">
              <a:latin typeface="+mn-ea"/>
            </a:endParaRPr>
          </a:p>
          <a:p>
            <a:r>
              <a:rPr lang="ja-JP" altLang="en-US" sz="2400" dirty="0">
                <a:latin typeface="+mn-ea"/>
              </a:rPr>
              <a:t>心療内科で不安神経症と診断され、抗不安薬を処方された。３か月前に耳鼻科でめまいの検査したが、特に異常は見つからなかった。</a:t>
            </a:r>
            <a:endParaRPr lang="en-US" altLang="ja-JP" sz="2400" dirty="0">
              <a:latin typeface="+mn-ea"/>
            </a:endParaRPr>
          </a:p>
          <a:p>
            <a:r>
              <a:rPr lang="ja-JP" altLang="en-US" sz="2400" dirty="0">
                <a:latin typeface="+mn-ea"/>
              </a:rPr>
              <a:t>もともと胃腸が弱い。食欲はあるが、胃もたれしやすい 。疲れやすい。大小便は正常。</a:t>
            </a:r>
            <a:endParaRPr lang="ja-JP" altLang="ja-JP" sz="2400" dirty="0">
              <a:latin typeface="+mn-ea"/>
            </a:endParaRPr>
          </a:p>
          <a:p>
            <a:endParaRPr lang="en-US" altLang="ja-JP" sz="800" dirty="0">
              <a:latin typeface="+mn-ea"/>
            </a:endParaRPr>
          </a:p>
          <a:p>
            <a:r>
              <a:rPr lang="en-US" altLang="ja-JP" sz="2400" dirty="0">
                <a:latin typeface="+mn-ea"/>
              </a:rPr>
              <a:t>〔</a:t>
            </a:r>
            <a:r>
              <a:rPr lang="ja-JP" altLang="en-US" sz="2400" dirty="0">
                <a:latin typeface="+mn-ea"/>
              </a:rPr>
              <a:t>既往歴</a:t>
            </a:r>
            <a:r>
              <a:rPr lang="en-US" altLang="ja-JP" sz="2400" dirty="0">
                <a:latin typeface="+mn-ea"/>
              </a:rPr>
              <a:t>〕</a:t>
            </a:r>
            <a:r>
              <a:rPr lang="ja-JP" altLang="en-US" sz="2400" dirty="0">
                <a:latin typeface="+mn-ea"/>
              </a:rPr>
              <a:t> 特になし</a:t>
            </a:r>
            <a:endParaRPr lang="en-US" altLang="ja-JP" sz="2400" dirty="0">
              <a:latin typeface="+mn-ea"/>
            </a:endParaRPr>
          </a:p>
          <a:p>
            <a:endParaRPr lang="ja-JP" altLang="ja-JP" sz="1000" dirty="0">
              <a:latin typeface="+mn-ea"/>
            </a:endParaRPr>
          </a:p>
          <a:p>
            <a:r>
              <a:rPr lang="en-US" altLang="ja-JP" sz="2400" dirty="0">
                <a:latin typeface="+mn-ea"/>
              </a:rPr>
              <a:t>〔</a:t>
            </a:r>
            <a:r>
              <a:rPr lang="ja-JP" altLang="en-US" sz="2400" dirty="0">
                <a:latin typeface="+mn-ea"/>
              </a:rPr>
              <a:t>望診</a:t>
            </a:r>
            <a:r>
              <a:rPr lang="en-US" altLang="ja-JP" sz="2400" dirty="0">
                <a:latin typeface="+mn-ea"/>
              </a:rPr>
              <a:t>〕</a:t>
            </a:r>
            <a:r>
              <a:rPr lang="ja-JP" altLang="en-US" sz="2400" dirty="0">
                <a:latin typeface="+mn-ea"/>
              </a:rPr>
              <a:t>  </a:t>
            </a:r>
            <a:r>
              <a:rPr lang="ja-JP" altLang="ja-JP" sz="2400" dirty="0">
                <a:latin typeface="+mn-ea"/>
              </a:rPr>
              <a:t>舌質：</a:t>
            </a:r>
            <a:r>
              <a:rPr lang="ja-JP" altLang="en-US" sz="2400" dirty="0">
                <a:latin typeface="+mn-ea"/>
              </a:rPr>
              <a:t>淡暗</a:t>
            </a:r>
            <a:r>
              <a:rPr lang="ja-JP" altLang="ja-JP" sz="2400" dirty="0">
                <a:latin typeface="+mn-ea"/>
              </a:rPr>
              <a:t>　舌苔：</a:t>
            </a:r>
            <a:r>
              <a:rPr lang="ja-JP" altLang="en-US" sz="2400" dirty="0">
                <a:latin typeface="+mn-ea"/>
              </a:rPr>
              <a:t>白やや膩　</a:t>
            </a:r>
            <a:endParaRPr lang="en-US" altLang="ja-JP" sz="2400" dirty="0">
              <a:latin typeface="+mn-ea"/>
            </a:endParaRPr>
          </a:p>
          <a:p>
            <a:r>
              <a:rPr lang="ja-JP" altLang="en-US" sz="2400" dirty="0">
                <a:latin typeface="+mn-ea"/>
              </a:rPr>
              <a:t>　　　　　 歯痕と</a:t>
            </a:r>
            <a:r>
              <a:rPr lang="ja-JP" altLang="ja-JP" sz="2400" dirty="0">
                <a:latin typeface="+mn-ea"/>
              </a:rPr>
              <a:t>舌</a:t>
            </a:r>
            <a:r>
              <a:rPr lang="ja-JP" altLang="en-US" sz="2400" dirty="0">
                <a:latin typeface="+mn-ea"/>
              </a:rPr>
              <a:t>裏</a:t>
            </a:r>
            <a:r>
              <a:rPr lang="ja-JP" altLang="ja-JP" sz="2400" dirty="0">
                <a:latin typeface="+mn-ea"/>
              </a:rPr>
              <a:t>静脈</a:t>
            </a:r>
            <a:r>
              <a:rPr lang="ja-JP" altLang="en-US" sz="2400" dirty="0">
                <a:latin typeface="+mn-ea"/>
              </a:rPr>
              <a:t>の</a:t>
            </a:r>
            <a:r>
              <a:rPr lang="ja-JP" altLang="ja-JP" sz="2400" dirty="0">
                <a:latin typeface="+mn-ea"/>
              </a:rPr>
              <a:t>怒張あり　</a:t>
            </a:r>
            <a:endParaRPr lang="en-US" altLang="ja-JP" sz="2400" dirty="0">
              <a:latin typeface="+mn-ea"/>
            </a:endParaRPr>
          </a:p>
          <a:p>
            <a:endParaRPr lang="en-US" altLang="ja-JP" sz="800" dirty="0">
              <a:latin typeface="+mn-ea"/>
            </a:endParaRPr>
          </a:p>
        </p:txBody>
      </p:sp>
    </p:spTree>
    <p:extLst>
      <p:ext uri="{BB962C8B-B14F-4D97-AF65-F5344CB8AC3E}">
        <p14:creationId xmlns:p14="http://schemas.microsoft.com/office/powerpoint/2010/main" val="28952314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899592" y="908720"/>
            <a:ext cx="7056784" cy="655633"/>
          </a:xfrm>
        </p:spPr>
        <p:txBody>
          <a:bodyPr>
            <a:normAutofit fontScale="90000"/>
          </a:bodyPr>
          <a:lstStyle/>
          <a:p>
            <a:r>
              <a:rPr lang="ja-JP" altLang="en-US" dirty="0">
                <a:solidFill>
                  <a:srgbClr val="7030A0"/>
                </a:solidFill>
              </a:rPr>
              <a:t>症例２</a:t>
            </a:r>
            <a:endParaRPr kumimoji="1" lang="ja-JP" altLang="en-US" b="1" dirty="0">
              <a:solidFill>
                <a:srgbClr val="7030A0"/>
              </a:solidFill>
            </a:endParaRPr>
          </a:p>
        </p:txBody>
      </p:sp>
      <p:sp>
        <p:nvSpPr>
          <p:cNvPr id="8" name="サブタイトル 2"/>
          <p:cNvSpPr txBox="1">
            <a:spLocks/>
          </p:cNvSpPr>
          <p:nvPr/>
        </p:nvSpPr>
        <p:spPr>
          <a:xfrm>
            <a:off x="1046281" y="1940378"/>
            <a:ext cx="7776864" cy="4608512"/>
          </a:xfrm>
          <a:prstGeom prst="rect">
            <a:avLst/>
          </a:prstGeom>
        </p:spPr>
        <p:txBody>
          <a:bodyPr vert="horz" lIns="91440" tIns="45720" rIns="91440" bIns="45720" rtlCol="0">
            <a:noAutofit/>
          </a:bodyPr>
          <a:lstStyle/>
          <a:p>
            <a:endParaRPr lang="en-US" altLang="ja-JP" sz="2000" dirty="0">
              <a:latin typeface="ＭＳ ゴシック" pitchFamily="49" charset="-128"/>
              <a:ea typeface="ＭＳ ゴシック"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r>
              <a:rPr kumimoji="1" lang="ja-JP" altLang="en-US"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症候分析</a:t>
            </a:r>
            <a:r>
              <a:rPr kumimoji="1" lang="ja-JP" altLang="ja-JP" sz="2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a:t>
            </a:r>
            <a:endParaRPr lang="en-US" altLang="ja-JP" sz="2400" b="1" dirty="0">
              <a:latin typeface="ＭＳ ゴシック" pitchFamily="49" charset="-128"/>
              <a:ea typeface="ＭＳ ゴシック" pitchFamily="49" charset="-128"/>
            </a:endParaRPr>
          </a:p>
          <a:p>
            <a:endParaRPr lang="en-US" altLang="ja-JP" sz="2400" b="1" dirty="0">
              <a:latin typeface="ＭＳ ゴシック" pitchFamily="49" charset="-128"/>
              <a:ea typeface="ＭＳ ゴシック" pitchFamily="49" charset="-128"/>
            </a:endParaRPr>
          </a:p>
          <a:p>
            <a:r>
              <a:rPr lang="ja-JP" altLang="en-US" sz="2400" dirty="0">
                <a:latin typeface="+mn-ea"/>
              </a:rPr>
              <a:t>　もともと胃腸が弱い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胃もたれしやすい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疲れやすい　　　　　 　　 　　　　　 </a:t>
            </a:r>
            <a:r>
              <a:rPr lang="ja-JP" altLang="en-US" sz="2400" b="1" dirty="0">
                <a:latin typeface="+mn-ea"/>
              </a:rPr>
              <a:t>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a:t>
            </a:r>
            <a:r>
              <a:rPr lang="ja-JP" altLang="ja-JP" sz="2400" dirty="0">
                <a:latin typeface="+mn-ea"/>
              </a:rPr>
              <a:t>舌質</a:t>
            </a:r>
            <a:r>
              <a:rPr lang="ja-JP" altLang="en-US" sz="2400" dirty="0">
                <a:latin typeface="+mn-ea"/>
              </a:rPr>
              <a:t>淡暗、歯痕あり　　　　　　　　  </a:t>
            </a:r>
            <a:r>
              <a:rPr lang="ja-JP" altLang="en-US" sz="2400" b="1" dirty="0">
                <a:latin typeface="ＭＳ ゴシック" pitchFamily="49" charset="-128"/>
                <a:ea typeface="ＭＳ ゴシック" pitchFamily="49" charset="-128"/>
              </a:rPr>
              <a:t>・・・</a:t>
            </a:r>
            <a:endParaRPr lang="en-US" altLang="ja-JP" sz="2400" b="1" dirty="0">
              <a:latin typeface="ＭＳ ゴシック" pitchFamily="49" charset="-128"/>
              <a:ea typeface="ＭＳ ゴシック" pitchFamily="49" charset="-128"/>
            </a:endParaRPr>
          </a:p>
          <a:p>
            <a:endParaRPr lang="en-US" altLang="ja-JP" sz="1200" b="1" dirty="0">
              <a:solidFill>
                <a:srgbClr val="FF0000"/>
              </a:solidFill>
              <a:latin typeface="ＭＳ ゴシック" pitchFamily="49" charset="-128"/>
              <a:ea typeface="ＭＳ ゴシック" pitchFamily="49" charset="-128"/>
            </a:endParaRPr>
          </a:p>
          <a:p>
            <a:r>
              <a:rPr lang="ja-JP" altLang="en-US" sz="2400" dirty="0">
                <a:latin typeface="+mn-ea"/>
              </a:rPr>
              <a:t>　舌苔白膩、</a:t>
            </a:r>
            <a:r>
              <a:rPr lang="ja-JP" altLang="ja-JP" sz="2400" dirty="0">
                <a:latin typeface="+mn-ea"/>
              </a:rPr>
              <a:t>舌</a:t>
            </a:r>
            <a:r>
              <a:rPr lang="ja-JP" altLang="en-US" sz="2400" dirty="0">
                <a:latin typeface="+mn-ea"/>
              </a:rPr>
              <a:t>裏</a:t>
            </a:r>
            <a:r>
              <a:rPr lang="ja-JP" altLang="ja-JP" sz="2400" dirty="0">
                <a:latin typeface="+mn-ea"/>
              </a:rPr>
              <a:t>静脈</a:t>
            </a:r>
            <a:r>
              <a:rPr lang="ja-JP" altLang="en-US" sz="2400" dirty="0">
                <a:latin typeface="+mn-ea"/>
              </a:rPr>
              <a:t>の</a:t>
            </a:r>
            <a:r>
              <a:rPr lang="ja-JP" altLang="ja-JP" sz="2400" dirty="0">
                <a:latin typeface="+mn-ea"/>
              </a:rPr>
              <a:t>怒張あり</a:t>
            </a:r>
            <a:r>
              <a:rPr lang="ja-JP" altLang="en-US" sz="2400" dirty="0">
                <a:latin typeface="+mn-ea"/>
              </a:rPr>
              <a:t>　</a:t>
            </a:r>
            <a:r>
              <a:rPr lang="ja-JP" altLang="en-US" sz="2400" b="1" dirty="0">
                <a:latin typeface="+mn-ea"/>
              </a:rPr>
              <a:t> </a:t>
            </a:r>
            <a:r>
              <a:rPr lang="ja-JP" altLang="en-US" sz="2400" b="1" dirty="0">
                <a:latin typeface="ＭＳ ゴシック" pitchFamily="49" charset="-128"/>
                <a:ea typeface="ＭＳ ゴシック" pitchFamily="49" charset="-128"/>
              </a:rPr>
              <a:t>・・・</a:t>
            </a:r>
            <a:endParaRPr lang="en-US" altLang="ja-JP" sz="2400" b="1" dirty="0">
              <a:solidFill>
                <a:srgbClr val="FF0000"/>
              </a:solidFill>
              <a:latin typeface="ＭＳ ゴシック" pitchFamily="49" charset="-128"/>
              <a:ea typeface="ＭＳ ゴシック" pitchFamily="49" charset="-128"/>
            </a:endParaRPr>
          </a:p>
          <a:p>
            <a:r>
              <a:rPr lang="ja-JP" altLang="en-US" sz="2400" b="1" dirty="0">
                <a:latin typeface="ＭＳ ゴシック" pitchFamily="49" charset="-128"/>
                <a:ea typeface="ＭＳ ゴシック" pitchFamily="49" charset="-128"/>
              </a:rPr>
              <a:t>　</a:t>
            </a:r>
            <a:endParaRPr lang="en-US" altLang="ja-JP"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12501170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71600" y="548680"/>
            <a:ext cx="7056784" cy="655633"/>
          </a:xfrm>
        </p:spPr>
        <p:txBody>
          <a:bodyPr>
            <a:normAutofit fontScale="90000"/>
          </a:bodyPr>
          <a:lstStyle/>
          <a:p>
            <a:r>
              <a:rPr lang="ja-JP" altLang="en-US" dirty="0">
                <a:solidFill>
                  <a:srgbClr val="7030A0"/>
                </a:solidFill>
              </a:rPr>
              <a:t>症例２</a:t>
            </a:r>
            <a:endParaRPr kumimoji="1" lang="ja-JP" altLang="en-US" dirty="0">
              <a:solidFill>
                <a:srgbClr val="0070C0"/>
              </a:solidFill>
            </a:endParaRPr>
          </a:p>
        </p:txBody>
      </p:sp>
      <p:sp>
        <p:nvSpPr>
          <p:cNvPr id="8" name="サブタイトル 2"/>
          <p:cNvSpPr txBox="1">
            <a:spLocks/>
          </p:cNvSpPr>
          <p:nvPr/>
        </p:nvSpPr>
        <p:spPr>
          <a:xfrm>
            <a:off x="944742" y="1556792"/>
            <a:ext cx="7731714" cy="4536504"/>
          </a:xfrm>
          <a:prstGeom prst="rect">
            <a:avLst/>
          </a:prstGeom>
        </p:spPr>
        <p:txBody>
          <a:bodyPr vert="horz" lIns="91440" tIns="45720" rIns="91440" bIns="45720" rtlCol="0">
            <a:noAutofit/>
          </a:bodyPr>
          <a:lstStyle/>
          <a:p>
            <a:r>
              <a:rPr lang="ja-JP" altLang="ja-JP" sz="2800" dirty="0"/>
              <a:t>［</a:t>
            </a:r>
            <a:r>
              <a:rPr lang="ja-JP" altLang="en-US" sz="2800" dirty="0"/>
              <a:t>病因病機</a:t>
            </a:r>
            <a:r>
              <a:rPr lang="ja-JP" altLang="ja-JP" sz="2800" dirty="0"/>
              <a:t>］</a:t>
            </a:r>
            <a:endParaRPr lang="en-US" altLang="ja-JP" sz="2800" dirty="0"/>
          </a:p>
          <a:p>
            <a:endParaRPr lang="en-US" altLang="ja-JP" sz="1200" dirty="0"/>
          </a:p>
          <a:p>
            <a:endParaRPr lang="en-US" altLang="ja-JP" sz="1200" dirty="0"/>
          </a:p>
        </p:txBody>
      </p:sp>
    </p:spTree>
    <p:extLst>
      <p:ext uri="{BB962C8B-B14F-4D97-AF65-F5344CB8AC3E}">
        <p14:creationId xmlns:p14="http://schemas.microsoft.com/office/powerpoint/2010/main" val="23730981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2525" y="620688"/>
            <a:ext cx="7056784" cy="655633"/>
          </a:xfrm>
        </p:spPr>
        <p:txBody>
          <a:bodyPr>
            <a:normAutofit fontScale="90000"/>
          </a:bodyPr>
          <a:lstStyle/>
          <a:p>
            <a:r>
              <a:rPr lang="ja-JP" altLang="en-US" dirty="0">
                <a:solidFill>
                  <a:srgbClr val="7030A0"/>
                </a:solidFill>
              </a:rPr>
              <a:t>症例２</a:t>
            </a:r>
            <a:endParaRPr kumimoji="1" lang="ja-JP" altLang="en-US" dirty="0">
              <a:solidFill>
                <a:srgbClr val="7030A0"/>
              </a:solidFill>
            </a:endParaRPr>
          </a:p>
        </p:txBody>
      </p:sp>
      <p:sp>
        <p:nvSpPr>
          <p:cNvPr id="8" name="サブタイトル 2"/>
          <p:cNvSpPr txBox="1">
            <a:spLocks/>
          </p:cNvSpPr>
          <p:nvPr/>
        </p:nvSpPr>
        <p:spPr>
          <a:xfrm>
            <a:off x="1115616" y="2060848"/>
            <a:ext cx="7540856" cy="3528392"/>
          </a:xfrm>
          <a:prstGeom prst="rect">
            <a:avLst/>
          </a:prstGeom>
        </p:spPr>
        <p:txBody>
          <a:bodyPr vert="horz" lIns="91440" tIns="45720" rIns="91440" bIns="45720" rtlCol="0">
            <a:noAutofit/>
          </a:bodyPr>
          <a:lstStyle/>
          <a:p>
            <a:r>
              <a:rPr lang="en-US" altLang="ja-JP" sz="2800" dirty="0"/>
              <a:t>〔</a:t>
            </a:r>
            <a:r>
              <a:rPr lang="ja-JP" altLang="ja-JP" sz="2800" dirty="0"/>
              <a:t>弁証</a:t>
            </a:r>
            <a:r>
              <a:rPr lang="en-US" altLang="ja-JP" sz="2800" dirty="0"/>
              <a:t>〕</a:t>
            </a:r>
          </a:p>
          <a:p>
            <a:endParaRPr lang="ja-JP" altLang="ja-JP" sz="4000" dirty="0"/>
          </a:p>
          <a:p>
            <a:r>
              <a:rPr lang="en-US" altLang="ja-JP" sz="2800" dirty="0"/>
              <a:t>〔</a:t>
            </a:r>
            <a:r>
              <a:rPr lang="ja-JP" altLang="ja-JP" sz="2800" dirty="0"/>
              <a:t>治則</a:t>
            </a:r>
            <a:r>
              <a:rPr lang="en-US" altLang="ja-JP" sz="2800" dirty="0"/>
              <a:t>〕</a:t>
            </a:r>
            <a:r>
              <a:rPr lang="ja-JP" altLang="en-US" sz="2800" dirty="0"/>
              <a:t>　 </a:t>
            </a:r>
            <a:endParaRPr lang="en-US" altLang="ja-JP" sz="2800" dirty="0"/>
          </a:p>
          <a:p>
            <a:endParaRPr lang="en-US" altLang="ja-JP" sz="4000" dirty="0"/>
          </a:p>
          <a:p>
            <a:r>
              <a:rPr lang="en-US" altLang="ja-JP" sz="2800" dirty="0"/>
              <a:t>〔</a:t>
            </a:r>
            <a:r>
              <a:rPr lang="ja-JP" altLang="ja-JP" sz="2800" dirty="0"/>
              <a:t>処方</a:t>
            </a:r>
            <a:r>
              <a:rPr lang="en-US" altLang="ja-JP" sz="2800" dirty="0"/>
              <a:t>〕</a:t>
            </a:r>
            <a:endParaRPr lang="en-US" altLang="ja-JP" sz="2400" dirty="0"/>
          </a:p>
          <a:p>
            <a:r>
              <a:rPr lang="ja-JP" altLang="en-US" sz="2400" dirty="0"/>
              <a:t>　　　　　　　　　　　　　　　　</a:t>
            </a:r>
            <a:r>
              <a:rPr lang="ja-JP" altLang="en-US" sz="2000" dirty="0"/>
              <a:t>　　　</a:t>
            </a:r>
            <a:endParaRPr lang="en-US" altLang="ja-JP" sz="2000"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1791992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6360" y="476672"/>
            <a:ext cx="7056784" cy="655633"/>
          </a:xfrm>
        </p:spPr>
        <p:txBody>
          <a:bodyPr>
            <a:normAutofit fontScale="90000"/>
          </a:bodyPr>
          <a:lstStyle/>
          <a:p>
            <a:r>
              <a:rPr lang="ja-JP" altLang="en-US" dirty="0">
                <a:solidFill>
                  <a:srgbClr val="7030A0"/>
                </a:solidFill>
              </a:rPr>
              <a:t>症例２</a:t>
            </a:r>
            <a:endParaRPr kumimoji="1" lang="ja-JP" altLang="en-US" dirty="0">
              <a:solidFill>
                <a:srgbClr val="0070C0"/>
              </a:solidFill>
            </a:endParaRPr>
          </a:p>
        </p:txBody>
      </p:sp>
      <p:sp>
        <p:nvSpPr>
          <p:cNvPr id="8" name="サブタイトル 2"/>
          <p:cNvSpPr txBox="1">
            <a:spLocks/>
          </p:cNvSpPr>
          <p:nvPr/>
        </p:nvSpPr>
        <p:spPr>
          <a:xfrm>
            <a:off x="916360" y="1412776"/>
            <a:ext cx="7416824" cy="5184576"/>
          </a:xfrm>
          <a:prstGeom prst="rect">
            <a:avLst/>
          </a:prstGeom>
        </p:spPr>
        <p:txBody>
          <a:bodyPr vert="horz" lIns="91440" tIns="45720" rIns="91440" bIns="45720" rtlCol="0">
            <a:noAutofit/>
          </a:bodyPr>
          <a:lstStyle/>
          <a:p>
            <a:r>
              <a:rPr lang="zh-CN"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rPr>
              <a:t>経過</a:t>
            </a:r>
            <a:r>
              <a:rPr lang="zh-CN" altLang="ja-JP" sz="2800" dirty="0">
                <a:latin typeface="ＭＳ Ｐゴシック" panose="020B0600070205080204" pitchFamily="50" charset="-128"/>
                <a:ea typeface="ＭＳ Ｐゴシック" panose="020B0600070205080204" pitchFamily="50" charset="-128"/>
              </a:rPr>
              <a:t>］</a:t>
            </a:r>
            <a:endParaRPr lang="en-US" altLang="zh-CN" sz="2800" dirty="0">
              <a:latin typeface="ＭＳ Ｐゴシック" panose="020B0600070205080204" pitchFamily="50" charset="-128"/>
              <a:ea typeface="ＭＳ Ｐゴシック" panose="020B0600070205080204" pitchFamily="50" charset="-128"/>
            </a:endParaRPr>
          </a:p>
          <a:p>
            <a:endParaRPr lang="en-US" altLang="ja-JP" sz="1200" dirty="0">
              <a:latin typeface="ＭＳ Ｐゴシック" panose="020B0600070205080204" pitchFamily="50" charset="-128"/>
              <a:ea typeface="ＭＳ Ｐゴシック" panose="020B0600070205080204" pitchFamily="50" charset="-128"/>
            </a:endParaRPr>
          </a:p>
          <a:p>
            <a:r>
              <a:rPr lang="ja-JP" altLang="en-US" sz="2800" dirty="0">
                <a:latin typeface="+mn-ea"/>
              </a:rPr>
              <a:t>１ヶ月の服用でめまいやふらつきがだいぶ良くなった。３ヶ月で不安感もなくなった。</a:t>
            </a:r>
            <a:endParaRPr lang="en-US" altLang="ja-JP" sz="2800" dirty="0">
              <a:latin typeface="+mn-ea"/>
            </a:endParaRPr>
          </a:p>
          <a:p>
            <a:endParaRPr lang="en-US" altLang="ja-JP" sz="2800" dirty="0">
              <a:latin typeface="+mn-ea"/>
            </a:endParaRPr>
          </a:p>
          <a:p>
            <a:r>
              <a:rPr lang="zh-CN" altLang="ja-JP" sz="2800" dirty="0">
                <a:latin typeface="ＭＳ Ｐゴシック" panose="020B0600070205080204" pitchFamily="50" charset="-128"/>
                <a:ea typeface="ＭＳ Ｐゴシック" panose="020B0600070205080204" pitchFamily="50" charset="-128"/>
              </a:rPr>
              <a:t>［</a:t>
            </a:r>
            <a:r>
              <a:rPr lang="ja-JP" altLang="en-US" sz="2800" dirty="0">
                <a:latin typeface="ＭＳ Ｐゴシック" panose="020B0600070205080204" pitchFamily="50" charset="-128"/>
              </a:rPr>
              <a:t>考察</a:t>
            </a:r>
            <a:r>
              <a:rPr lang="zh-CN" altLang="ja-JP" sz="2800" dirty="0">
                <a:latin typeface="ＭＳ Ｐゴシック" panose="020B0600070205080204" pitchFamily="50" charset="-128"/>
                <a:ea typeface="ＭＳ Ｐゴシック" panose="020B0600070205080204" pitchFamily="50" charset="-128"/>
              </a:rPr>
              <a:t>］</a:t>
            </a:r>
            <a:endParaRPr lang="en-US" altLang="zh-CN" sz="2800" dirty="0">
              <a:latin typeface="ＭＳ Ｐゴシック" panose="020B0600070205080204" pitchFamily="50" charset="-128"/>
              <a:ea typeface="ＭＳ Ｐゴシック" panose="020B0600070205080204" pitchFamily="50" charset="-128"/>
            </a:endParaRPr>
          </a:p>
          <a:p>
            <a:endParaRPr lang="en-US" altLang="ja-JP" sz="1200" dirty="0">
              <a:latin typeface="ＭＳ Ｐゴシック" panose="020B0600070205080204" pitchFamily="50" charset="-128"/>
              <a:ea typeface="ＭＳ Ｐゴシック" panose="020B0600070205080204" pitchFamily="50" charset="-128"/>
            </a:endParaRPr>
          </a:p>
          <a:p>
            <a:endParaRPr lang="en-US" altLang="ja-JP" sz="2400" b="1" dirty="0">
              <a:latin typeface="ＭＳ ゴシック" pitchFamily="49" charset="-128"/>
              <a:ea typeface="ＭＳ ゴシック" pitchFamily="49" charset="-128"/>
            </a:endParaRPr>
          </a:p>
          <a:p>
            <a:endParaRPr lang="en-US" altLang="ja-JP" sz="2800" dirty="0">
              <a:latin typeface="+mn-ea"/>
            </a:endParaRPr>
          </a:p>
        </p:txBody>
      </p:sp>
    </p:spTree>
    <p:extLst>
      <p:ext uri="{BB962C8B-B14F-4D97-AF65-F5344CB8AC3E}">
        <p14:creationId xmlns:p14="http://schemas.microsoft.com/office/powerpoint/2010/main" val="26267615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2771800" y="404664"/>
            <a:ext cx="3528392" cy="864096"/>
          </a:xfrm>
        </p:spPr>
        <p:txBody>
          <a:bodyPr>
            <a:normAutofit/>
          </a:bodyPr>
          <a:lstStyle/>
          <a:p>
            <a:r>
              <a:rPr lang="ja-JP" altLang="en-US" dirty="0">
                <a:solidFill>
                  <a:srgbClr val="7030A0"/>
                </a:solidFill>
              </a:rPr>
              <a:t>結語</a:t>
            </a:r>
          </a:p>
        </p:txBody>
      </p:sp>
      <p:sp>
        <p:nvSpPr>
          <p:cNvPr id="129027" name="Rectangle 3"/>
          <p:cNvSpPr>
            <a:spLocks noGrp="1" noChangeArrowheads="1"/>
          </p:cNvSpPr>
          <p:nvPr>
            <p:ph idx="1"/>
          </p:nvPr>
        </p:nvSpPr>
        <p:spPr>
          <a:xfrm>
            <a:off x="611560" y="1484784"/>
            <a:ext cx="8136904" cy="4536504"/>
          </a:xfrm>
        </p:spPr>
        <p:txBody>
          <a:bodyPr>
            <a:normAutofit lnSpcReduction="10000"/>
          </a:bodyPr>
          <a:lstStyle/>
          <a:p>
            <a:pPr marL="0" indent="0">
              <a:lnSpc>
                <a:spcPct val="90000"/>
              </a:lnSpc>
              <a:buNone/>
            </a:pPr>
            <a:endParaRPr lang="en-US" altLang="ja-JP" dirty="0"/>
          </a:p>
          <a:p>
            <a:pPr marL="0" indent="0">
              <a:lnSpc>
                <a:spcPct val="90000"/>
              </a:lnSpc>
              <a:buNone/>
            </a:pPr>
            <a:r>
              <a:rPr lang="ja-JP" altLang="en-US" dirty="0"/>
              <a:t>・ めまいは虚証と実証があり、虚実挟雑証も多</a:t>
            </a:r>
            <a:endParaRPr lang="en-US" altLang="ja-JP" dirty="0"/>
          </a:p>
          <a:p>
            <a:pPr marL="0" indent="0">
              <a:lnSpc>
                <a:spcPct val="90000"/>
              </a:lnSpc>
              <a:buNone/>
            </a:pPr>
            <a:r>
              <a:rPr lang="ja-JP" altLang="en-US" dirty="0"/>
              <a:t>   く見られる。個々の病態を正しく弁証論治して、</a:t>
            </a:r>
            <a:endParaRPr lang="en-US" altLang="ja-JP" dirty="0"/>
          </a:p>
          <a:p>
            <a:pPr marL="0" indent="0">
              <a:lnSpc>
                <a:spcPct val="90000"/>
              </a:lnSpc>
              <a:buNone/>
            </a:pPr>
            <a:r>
              <a:rPr lang="ja-JP" altLang="en-US" dirty="0"/>
              <a:t>   正しく処方を決める必要がある。</a:t>
            </a:r>
            <a:endParaRPr lang="en-US" altLang="ja-JP" dirty="0"/>
          </a:p>
          <a:p>
            <a:pPr marL="0" indent="0">
              <a:lnSpc>
                <a:spcPct val="90000"/>
              </a:lnSpc>
              <a:buNone/>
            </a:pPr>
            <a:endParaRPr lang="ja-JP" altLang="en-US" sz="1400" dirty="0"/>
          </a:p>
          <a:p>
            <a:pPr marL="0" indent="0">
              <a:lnSpc>
                <a:spcPct val="90000"/>
              </a:lnSpc>
              <a:buNone/>
            </a:pPr>
            <a:r>
              <a:rPr lang="ja-JP" altLang="en-US" dirty="0"/>
              <a:t>・ 臓腑弁証からみると肝・腎・心・脾の関係が</a:t>
            </a:r>
            <a:endParaRPr lang="en-US" altLang="ja-JP" dirty="0"/>
          </a:p>
          <a:p>
            <a:pPr marL="0" indent="0">
              <a:lnSpc>
                <a:spcPct val="90000"/>
              </a:lnSpc>
              <a:buNone/>
            </a:pPr>
            <a:r>
              <a:rPr lang="ja-JP" altLang="en-US" dirty="0"/>
              <a:t>   深く、風・火・痰・瘀が関与する。</a:t>
            </a:r>
            <a:endParaRPr lang="en-US" altLang="ja-JP" dirty="0"/>
          </a:p>
          <a:p>
            <a:pPr marL="0" indent="0">
              <a:lnSpc>
                <a:spcPct val="90000"/>
              </a:lnSpc>
              <a:buNone/>
            </a:pPr>
            <a:endParaRPr lang="en-US" altLang="ja-JP" sz="1400" dirty="0"/>
          </a:p>
          <a:p>
            <a:pPr marL="0" indent="0">
              <a:lnSpc>
                <a:spcPct val="90000"/>
              </a:lnSpc>
              <a:buNone/>
            </a:pPr>
            <a:r>
              <a:rPr lang="ja-JP" altLang="en-US" dirty="0"/>
              <a:t>・ 西洋医学の診断も参考にして“中西医結合”</a:t>
            </a:r>
            <a:endParaRPr lang="en-US" altLang="ja-JP" dirty="0"/>
          </a:p>
          <a:p>
            <a:pPr marL="0" indent="0">
              <a:lnSpc>
                <a:spcPct val="90000"/>
              </a:lnSpc>
              <a:buNone/>
            </a:pPr>
            <a:r>
              <a:rPr lang="ja-JP" altLang="en-US" dirty="0"/>
              <a:t>   を行うことで、治療効果を高めることができる。</a:t>
            </a:r>
            <a:endParaRPr lang="en-US" altLang="ja-JP"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1628800"/>
            <a:ext cx="7416824" cy="4801314"/>
          </a:xfrm>
          <a:prstGeom prst="rect">
            <a:avLst/>
          </a:prstGeom>
        </p:spPr>
        <p:txBody>
          <a:bodyPr wrap="square">
            <a:spAutoFit/>
          </a:bodyPr>
          <a:lstStyle/>
          <a:p>
            <a:r>
              <a:rPr lang="ja-JP" altLang="en-US" sz="3200" b="0" i="0" dirty="0">
                <a:solidFill>
                  <a:srgbClr val="292938"/>
                </a:solidFill>
                <a:effectLst/>
                <a:latin typeface="Noto Sans JP"/>
              </a:rPr>
              <a:t>私達の脳は内耳にある三半規管や耳石器からの信号、目からの視覚情報、手足や首などの筋肉や関節からの知覚情報を受けて、自分の姿勢を認識しています。</a:t>
            </a:r>
            <a:endParaRPr lang="en-US" altLang="ja-JP" sz="3200" b="0" i="0" dirty="0">
              <a:solidFill>
                <a:srgbClr val="292938"/>
              </a:solidFill>
              <a:effectLst/>
              <a:latin typeface="Noto Sans JP"/>
            </a:endParaRPr>
          </a:p>
          <a:p>
            <a:r>
              <a:rPr lang="ja-JP" altLang="en-US" sz="3200" b="0" i="0" dirty="0">
                <a:solidFill>
                  <a:srgbClr val="292938"/>
                </a:solidFill>
                <a:effectLst/>
                <a:latin typeface="Noto Sans JP"/>
              </a:rPr>
              <a:t>普段はうまく制御されていて、意識することなく日常生活ができています。</a:t>
            </a:r>
            <a:endParaRPr lang="en-US" altLang="ja-JP" sz="3200" b="0" i="0" dirty="0">
              <a:solidFill>
                <a:srgbClr val="292938"/>
              </a:solidFill>
              <a:effectLst/>
              <a:latin typeface="Noto Sans JP"/>
            </a:endParaRPr>
          </a:p>
          <a:p>
            <a:endParaRPr lang="en-US" altLang="ja-JP" b="0" i="0" dirty="0">
              <a:solidFill>
                <a:srgbClr val="292938"/>
              </a:solidFill>
              <a:effectLst/>
              <a:latin typeface="Noto Sans JP"/>
            </a:endParaRPr>
          </a:p>
          <a:p>
            <a:r>
              <a:rPr lang="ja-JP" altLang="en-US" sz="3200" b="0" i="0" dirty="0">
                <a:solidFill>
                  <a:srgbClr val="292938"/>
                </a:solidFill>
                <a:effectLst/>
                <a:latin typeface="Noto Sans JP"/>
              </a:rPr>
              <a:t>しかし、内耳の病気や視覚、首や腰の異常、脳の病気などで感覚情報が乱れると「めまい」として感じます。</a:t>
            </a:r>
            <a:endParaRPr lang="ja-JP" altLang="en-US" sz="3200" dirty="0"/>
          </a:p>
        </p:txBody>
      </p:sp>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めまいの原因</a:t>
            </a:r>
          </a:p>
        </p:txBody>
      </p:sp>
    </p:spTree>
    <p:extLst>
      <p:ext uri="{BB962C8B-B14F-4D97-AF65-F5344CB8AC3E}">
        <p14:creationId xmlns:p14="http://schemas.microsoft.com/office/powerpoint/2010/main" val="1788946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47564" y="1412776"/>
            <a:ext cx="7632848" cy="5324535"/>
          </a:xfrm>
          <a:prstGeom prst="rect">
            <a:avLst/>
          </a:prstGeom>
        </p:spPr>
        <p:txBody>
          <a:bodyPr wrap="square">
            <a:spAutoFit/>
          </a:bodyPr>
          <a:lstStyle/>
          <a:p>
            <a:r>
              <a:rPr lang="ja-JP" altLang="en-US" sz="3200" dirty="0">
                <a:solidFill>
                  <a:srgbClr val="FF0000"/>
                </a:solidFill>
                <a:latin typeface="+mn-ea"/>
              </a:rPr>
              <a:t>回転性</a:t>
            </a:r>
            <a:r>
              <a:rPr lang="ja-JP" altLang="en-US" sz="3200" dirty="0">
                <a:solidFill>
                  <a:srgbClr val="000000"/>
                </a:solidFill>
                <a:latin typeface="+mn-ea"/>
              </a:rPr>
              <a:t>：景色や天井が、回るように感じます。目が回る、壁が流れるように見えると訴える人もいます。</a:t>
            </a:r>
            <a:endParaRPr lang="en-US" altLang="ja-JP" sz="3200" dirty="0">
              <a:solidFill>
                <a:srgbClr val="000000"/>
              </a:solidFill>
              <a:latin typeface="+mn-ea"/>
            </a:endParaRPr>
          </a:p>
          <a:p>
            <a:endParaRPr lang="en-US" altLang="ja-JP" sz="1000" dirty="0">
              <a:solidFill>
                <a:srgbClr val="000000"/>
              </a:solidFill>
              <a:latin typeface="+mn-ea"/>
            </a:endParaRPr>
          </a:p>
          <a:p>
            <a:r>
              <a:rPr lang="ja-JP" altLang="en-US" sz="3200" dirty="0">
                <a:solidFill>
                  <a:srgbClr val="FF0000"/>
                </a:solidFill>
                <a:latin typeface="+mn-ea"/>
              </a:rPr>
              <a:t>ふらつき感</a:t>
            </a:r>
            <a:r>
              <a:rPr lang="ja-JP" altLang="en-US" sz="3200" dirty="0">
                <a:latin typeface="+mn-ea"/>
              </a:rPr>
              <a:t>：宙に浮いた、雲の上を歩くような感覚になります。足元がふらつく、頭がふらふらすると表現する人もいます。</a:t>
            </a:r>
            <a:endParaRPr lang="en-US" altLang="ja-JP" sz="3200" dirty="0">
              <a:latin typeface="+mn-ea"/>
            </a:endParaRPr>
          </a:p>
          <a:p>
            <a:endParaRPr lang="en-US" altLang="ja-JP" sz="1000" dirty="0">
              <a:latin typeface="+mn-ea"/>
            </a:endParaRPr>
          </a:p>
          <a:p>
            <a:r>
              <a:rPr lang="ja-JP" altLang="en-US" sz="3200" dirty="0">
                <a:solidFill>
                  <a:srgbClr val="FF0000"/>
                </a:solidFill>
                <a:latin typeface="+mn-ea"/>
              </a:rPr>
              <a:t>前失神</a:t>
            </a:r>
            <a:r>
              <a:rPr lang="ja-JP" altLang="en-US" sz="3200" dirty="0">
                <a:latin typeface="+mn-ea"/>
              </a:rPr>
              <a:t>：卒倒感ともいい、失神しそう、倒れてしまいそうな感覚のことです。立ちくらみ、目の前が真っ暗になるなどと表現されることが多いです。</a:t>
            </a:r>
            <a:endParaRPr lang="en-US" altLang="ja-JP" sz="3200" dirty="0">
              <a:latin typeface="+mn-ea"/>
            </a:endParaRPr>
          </a:p>
        </p:txBody>
      </p:sp>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めまいの症状</a:t>
            </a:r>
          </a:p>
        </p:txBody>
      </p:sp>
    </p:spTree>
    <p:extLst>
      <p:ext uri="{BB962C8B-B14F-4D97-AF65-F5344CB8AC3E}">
        <p14:creationId xmlns:p14="http://schemas.microsoft.com/office/powerpoint/2010/main" val="3668336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めまいの症状</a:t>
            </a:r>
          </a:p>
        </p:txBody>
      </p:sp>
      <p:pic>
        <p:nvPicPr>
          <p:cNvPr id="4098" name="Picture 2" descr="【頭痛ーる】耳鼻科医にきいた≪めまいの種類と特徴≫">
            <a:extLst>
              <a:ext uri="{FF2B5EF4-FFF2-40B4-BE49-F238E27FC236}">
                <a16:creationId xmlns:a16="http://schemas.microsoft.com/office/drawing/2014/main" id="{A4C342F0-EBF2-25EF-9AC1-9F160C8298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556" y="1412776"/>
            <a:ext cx="7992888" cy="5245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417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9592" y="1628800"/>
            <a:ext cx="7200800" cy="4339650"/>
          </a:xfrm>
          <a:prstGeom prst="rect">
            <a:avLst/>
          </a:prstGeom>
        </p:spPr>
        <p:txBody>
          <a:bodyPr wrap="square">
            <a:spAutoFit/>
          </a:bodyPr>
          <a:lstStyle/>
          <a:p>
            <a:r>
              <a:rPr lang="ja-JP" altLang="en-US" sz="3200" dirty="0">
                <a:solidFill>
                  <a:srgbClr val="000000"/>
                </a:solidFill>
                <a:latin typeface="+mn-ea"/>
              </a:rPr>
              <a:t>めまいを</a:t>
            </a:r>
            <a:r>
              <a:rPr lang="ja-JP" altLang="en-US" sz="3200" b="0" i="0" dirty="0">
                <a:solidFill>
                  <a:srgbClr val="000000"/>
                </a:solidFill>
                <a:effectLst/>
                <a:latin typeface="+mn-ea"/>
              </a:rPr>
              <a:t>大きく分類すると、耳が原因の末梢前庭性めまいと脳が原因の中枢性めまい、 そして耳や脳以外が原因の非前庭性めまいの３つのタイプに分けられます。 </a:t>
            </a:r>
            <a:endParaRPr lang="en-US" altLang="ja-JP" sz="3200" b="0" i="0" dirty="0">
              <a:solidFill>
                <a:srgbClr val="000000"/>
              </a:solidFill>
              <a:effectLst/>
              <a:latin typeface="+mn-ea"/>
            </a:endParaRPr>
          </a:p>
          <a:p>
            <a:endParaRPr lang="en-US" altLang="ja-JP" sz="2000" dirty="0">
              <a:solidFill>
                <a:srgbClr val="000000"/>
              </a:solidFill>
              <a:latin typeface="+mn-ea"/>
            </a:endParaRPr>
          </a:p>
          <a:p>
            <a:r>
              <a:rPr lang="ja-JP" altLang="en-US" sz="3200" b="0" i="0" dirty="0">
                <a:solidFill>
                  <a:srgbClr val="000000"/>
                </a:solidFill>
                <a:effectLst/>
                <a:latin typeface="+mn-ea"/>
              </a:rPr>
              <a:t>その内訳は６０％ほどは耳が原因、</a:t>
            </a:r>
            <a:r>
              <a:rPr lang="ja-JP" altLang="en-US" sz="3200" dirty="0">
                <a:solidFill>
                  <a:srgbClr val="000000"/>
                </a:solidFill>
                <a:latin typeface="+mn-ea"/>
              </a:rPr>
              <a:t>１０</a:t>
            </a:r>
            <a:r>
              <a:rPr lang="ja-JP" altLang="en-US" sz="3200" b="0" i="0" dirty="0">
                <a:solidFill>
                  <a:srgbClr val="000000"/>
                </a:solidFill>
                <a:effectLst/>
                <a:latin typeface="+mn-ea"/>
              </a:rPr>
              <a:t>％弱は脳が原因、残りの</a:t>
            </a:r>
            <a:r>
              <a:rPr lang="ja-JP" altLang="en-US" sz="3200" dirty="0">
                <a:solidFill>
                  <a:srgbClr val="000000"/>
                </a:solidFill>
                <a:latin typeface="+mn-ea"/>
              </a:rPr>
              <a:t>３０</a:t>
            </a:r>
            <a:r>
              <a:rPr lang="ja-JP" altLang="en-US" sz="3200" b="0" i="0" dirty="0">
                <a:solidFill>
                  <a:srgbClr val="000000"/>
                </a:solidFill>
                <a:effectLst/>
                <a:latin typeface="+mn-ea"/>
              </a:rPr>
              <a:t>％がそれ以外が原因です。</a:t>
            </a:r>
            <a:endParaRPr lang="en-US" altLang="ja-JP" sz="3200" dirty="0">
              <a:latin typeface="+mn-ea"/>
            </a:endParaRPr>
          </a:p>
        </p:txBody>
      </p:sp>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めまいの分類</a:t>
            </a:r>
          </a:p>
        </p:txBody>
      </p:sp>
    </p:spTree>
    <p:extLst>
      <p:ext uri="{BB962C8B-B14F-4D97-AF65-F5344CB8AC3E}">
        <p14:creationId xmlns:p14="http://schemas.microsoft.com/office/powerpoint/2010/main" val="159519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めまいの分類</a:t>
            </a:r>
          </a:p>
        </p:txBody>
      </p:sp>
      <p:pic>
        <p:nvPicPr>
          <p:cNvPr id="2050" name="Picture 2">
            <a:extLst>
              <a:ext uri="{FF2B5EF4-FFF2-40B4-BE49-F238E27FC236}">
                <a16:creationId xmlns:a16="http://schemas.microsoft.com/office/drawing/2014/main" id="{E94D1E92-F559-2211-E873-CDA02CB24E5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804" y="1533570"/>
            <a:ext cx="8630391"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7888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1907704" y="427886"/>
            <a:ext cx="5112568" cy="707886"/>
          </a:xfrm>
          <a:prstGeom prst="rect">
            <a:avLst/>
          </a:prstGeom>
        </p:spPr>
        <p:txBody>
          <a:bodyPr wrap="square">
            <a:spAutoFit/>
          </a:bodyPr>
          <a:lstStyle/>
          <a:p>
            <a:r>
              <a:rPr lang="ja-JP" altLang="en-US" sz="4000" dirty="0">
                <a:solidFill>
                  <a:srgbClr val="7030A0"/>
                </a:solidFill>
                <a:latin typeface="ＭＳ ゴシック" pitchFamily="49" charset="-128"/>
                <a:ea typeface="ＭＳ ゴシック" pitchFamily="49" charset="-128"/>
              </a:rPr>
              <a:t>めまいの分類</a:t>
            </a:r>
          </a:p>
        </p:txBody>
      </p:sp>
      <p:pic>
        <p:nvPicPr>
          <p:cNvPr id="8194" name="Picture 2">
            <a:extLst>
              <a:ext uri="{FF2B5EF4-FFF2-40B4-BE49-F238E27FC236}">
                <a16:creationId xmlns:a16="http://schemas.microsoft.com/office/drawing/2014/main" id="{24B17B61-7774-FF9A-AF54-C9F7477C57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643" y="1556792"/>
            <a:ext cx="8462714" cy="4731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18815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6227</TotalTime>
  <Words>1849</Words>
  <Application>Microsoft Office PowerPoint</Application>
  <PresentationFormat>画面に合わせる (4:3)</PresentationFormat>
  <Paragraphs>288</Paragraphs>
  <Slides>37</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37</vt:i4>
      </vt:variant>
    </vt:vector>
  </HeadingPairs>
  <TitlesOfParts>
    <vt:vector size="45" baseType="lpstr">
      <vt:lpstr>ＭＳ Ｐゴシック</vt:lpstr>
      <vt:lpstr>ＭＳ ゴシック</vt:lpstr>
      <vt:lpstr>Noto Sans JP</vt:lpstr>
      <vt:lpstr>ヒラギノ角ゴ Pro W3</vt:lpstr>
      <vt:lpstr>Arial</vt:lpstr>
      <vt:lpstr>Calibri</vt:lpstr>
      <vt:lpstr>verdana</vt:lpstr>
      <vt:lpstr>Office テーマ</vt:lpstr>
      <vt:lpstr>めまいの中医治療</vt:lpstr>
      <vt:lpstr>PowerPoint プレゼンテーション</vt:lpstr>
      <vt:lpstr>めまいとは</vt:lpstr>
      <vt:lpstr>めまいの原因</vt:lpstr>
      <vt:lpstr>めまいの症状</vt:lpstr>
      <vt:lpstr>めまいの症状</vt:lpstr>
      <vt:lpstr>めまいの分類</vt:lpstr>
      <vt:lpstr>めまいの分類</vt:lpstr>
      <vt:lpstr>めまいの分類</vt:lpstr>
      <vt:lpstr>めまいの診断</vt:lpstr>
      <vt:lpstr>めまいの診断</vt:lpstr>
      <vt:lpstr>めまいの治療法</vt:lpstr>
      <vt:lpstr>めまいの治療薬</vt:lpstr>
      <vt:lpstr>PowerPoint プレゼンテーション</vt:lpstr>
      <vt:lpstr>めまいの中医病名</vt:lpstr>
      <vt:lpstr>PowerPoint プレゼンテーション</vt:lpstr>
      <vt:lpstr>めまいの弁証論治</vt:lpstr>
      <vt:lpstr>めまいの弁証論治</vt:lpstr>
      <vt:lpstr>めまいの弁証論治</vt:lpstr>
      <vt:lpstr>めまいの弁証論治</vt:lpstr>
      <vt:lpstr>七物降下湯</vt:lpstr>
      <vt:lpstr>杞菊地黄丸</vt:lpstr>
      <vt:lpstr>帰脾湯</vt:lpstr>
      <vt:lpstr>半夏白朮天麻湯</vt:lpstr>
      <vt:lpstr>苓桂朮甘湯</vt:lpstr>
      <vt:lpstr>PowerPoint プレゼンテーション</vt:lpstr>
      <vt:lpstr>症例１</vt:lpstr>
      <vt:lpstr>症例１</vt:lpstr>
      <vt:lpstr>症例１</vt:lpstr>
      <vt:lpstr>症例１</vt:lpstr>
      <vt:lpstr>症例１</vt:lpstr>
      <vt:lpstr>症例２</vt:lpstr>
      <vt:lpstr>症例２</vt:lpstr>
      <vt:lpstr>症例２</vt:lpstr>
      <vt:lpstr>症例２</vt:lpstr>
      <vt:lpstr>症例２</vt:lpstr>
      <vt:lpstr>結語</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生命線①</dc:title>
  <dc:creator>小島 晃</dc:creator>
  <cp:lastModifiedBy>小島晃</cp:lastModifiedBy>
  <cp:revision>490</cp:revision>
  <dcterms:created xsi:type="dcterms:W3CDTF">2010-03-26T07:36:58Z</dcterms:created>
  <dcterms:modified xsi:type="dcterms:W3CDTF">2023-10-06T05:42:11Z</dcterms:modified>
</cp:coreProperties>
</file>